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0"/>
  </p:notesMasterIdLst>
  <p:sldIdLst>
    <p:sldId id="256" r:id="rId2"/>
    <p:sldId id="259" r:id="rId3"/>
    <p:sldId id="290" r:id="rId4"/>
    <p:sldId id="289" r:id="rId5"/>
    <p:sldId id="291" r:id="rId6"/>
    <p:sldId id="284" r:id="rId7"/>
    <p:sldId id="288" r:id="rId8"/>
    <p:sldId id="298" r:id="rId9"/>
    <p:sldId id="297" r:id="rId10"/>
    <p:sldId id="258" r:id="rId11"/>
    <p:sldId id="260" r:id="rId12"/>
    <p:sldId id="261" r:id="rId13"/>
    <p:sldId id="262" r:id="rId14"/>
    <p:sldId id="265" r:id="rId15"/>
    <p:sldId id="263" r:id="rId16"/>
    <p:sldId id="264" r:id="rId17"/>
    <p:sldId id="287"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93" r:id="rId32"/>
    <p:sldId id="280" r:id="rId33"/>
    <p:sldId id="283" r:id="rId34"/>
    <p:sldId id="294" r:id="rId35"/>
    <p:sldId id="281" r:id="rId36"/>
    <p:sldId id="286" r:id="rId37"/>
    <p:sldId id="296" r:id="rId38"/>
    <p:sldId id="295" r:id="rId3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9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B6B9BC-7D64-4C44-AF4C-540C4243C0E2}" type="datetimeFigureOut">
              <a:rPr lang="el-GR" smtClean="0"/>
              <a:pPr/>
              <a:t>6/5/2022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2C0B50-AF0E-4D4F-92AA-357A1161F37B}"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32C0B50-AF0E-4D4F-92AA-357A1161F37B}" type="slidenum">
              <a:rPr lang="el-GR" smtClean="0"/>
              <a:pPr/>
              <a:t>10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60D8B70F-EFA6-4CDB-890B-A8AE703902B7}" type="datetimeFigureOut">
              <a:rPr lang="el-GR" smtClean="0"/>
              <a:pPr/>
              <a:t>6/5/2022</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C96389B2-0394-4B26-B895-6C05C9954677}"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0D8B70F-EFA6-4CDB-890B-A8AE703902B7}" type="datetimeFigureOut">
              <a:rPr lang="el-GR" smtClean="0"/>
              <a:pPr/>
              <a:t>6/5/2022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96389B2-0394-4B26-B895-6C05C995467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0D8B70F-EFA6-4CDB-890B-A8AE703902B7}" type="datetimeFigureOut">
              <a:rPr lang="el-GR" smtClean="0"/>
              <a:pPr/>
              <a:t>6/5/2022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96389B2-0394-4B26-B895-6C05C995467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0D8B70F-EFA6-4CDB-890B-A8AE703902B7}" type="datetimeFigureOut">
              <a:rPr lang="el-GR" smtClean="0"/>
              <a:pPr/>
              <a:t>6/5/2022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96389B2-0394-4B26-B895-6C05C995467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0D8B70F-EFA6-4CDB-890B-A8AE703902B7}" type="datetimeFigureOut">
              <a:rPr lang="el-GR" smtClean="0"/>
              <a:pPr/>
              <a:t>6/5/2022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96389B2-0394-4B26-B895-6C05C9954677}"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60D8B70F-EFA6-4CDB-890B-A8AE703902B7}" type="datetimeFigureOut">
              <a:rPr lang="el-GR" smtClean="0"/>
              <a:pPr/>
              <a:t>6/5/2022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96389B2-0394-4B26-B895-6C05C995467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60D8B70F-EFA6-4CDB-890B-A8AE703902B7}" type="datetimeFigureOut">
              <a:rPr lang="el-GR" smtClean="0"/>
              <a:pPr/>
              <a:t>6/5/2022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C96389B2-0394-4B26-B895-6C05C995467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60D8B70F-EFA6-4CDB-890B-A8AE703902B7}" type="datetimeFigureOut">
              <a:rPr lang="el-GR" smtClean="0"/>
              <a:pPr/>
              <a:t>6/5/2022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96389B2-0394-4B26-B895-6C05C995467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0D8B70F-EFA6-4CDB-890B-A8AE703902B7}" type="datetimeFigureOut">
              <a:rPr lang="el-GR" smtClean="0"/>
              <a:pPr/>
              <a:t>6/5/2022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96389B2-0394-4B26-B895-6C05C995467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60D8B70F-EFA6-4CDB-890B-A8AE703902B7}" type="datetimeFigureOut">
              <a:rPr lang="el-GR" smtClean="0"/>
              <a:pPr/>
              <a:t>6/5/2022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96389B2-0394-4B26-B895-6C05C995467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0D8B70F-EFA6-4CDB-890B-A8AE703902B7}" type="datetimeFigureOut">
              <a:rPr lang="el-GR" smtClean="0"/>
              <a:pPr/>
              <a:t>6/5/2022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C96389B2-0394-4B26-B895-6C05C9954677}"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0D8B70F-EFA6-4CDB-890B-A8AE703902B7}" type="datetimeFigureOut">
              <a:rPr lang="el-GR" smtClean="0"/>
              <a:pPr/>
              <a:t>6/5/2022</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96389B2-0394-4B26-B895-6C05C9954677}"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youtube.com/watch?v=6C2HtzYdBYM"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enimerotiko.gr/ellada/pa-teras-sti-nea-smyrni-vasanize-ti-10chroni-kori-toy-tis-ekaige-ta-cheria-tis-sto-mati-tis-koyzinas/" TargetMode="External"/><Relationship Id="rId2" Type="http://schemas.openxmlformats.org/officeDocument/2006/relationships/hyperlink" Target="http://mail.voria.gr/index.php/article/tag/kakopiisi-ped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33400" y="980728"/>
            <a:ext cx="7851648" cy="1944216"/>
          </a:xfrm>
        </p:spPr>
        <p:txBody>
          <a:bodyPr/>
          <a:lstStyle/>
          <a:p>
            <a:pPr algn="ctr"/>
            <a:r>
              <a:rPr lang="el-GR" dirty="0" smtClean="0"/>
              <a:t>Κακοποίηση και Παραμέληση Ανηλίκων</a:t>
            </a:r>
            <a:endParaRPr lang="el-GR" dirty="0"/>
          </a:p>
        </p:txBody>
      </p:sp>
      <p:sp>
        <p:nvSpPr>
          <p:cNvPr id="3" name="2 - Υπότιτλος"/>
          <p:cNvSpPr>
            <a:spLocks noGrp="1"/>
          </p:cNvSpPr>
          <p:nvPr>
            <p:ph type="subTitle" idx="1"/>
          </p:nvPr>
        </p:nvSpPr>
        <p:spPr>
          <a:xfrm>
            <a:off x="533400" y="3228536"/>
            <a:ext cx="7854696" cy="3440824"/>
          </a:xfrm>
        </p:spPr>
        <p:txBody>
          <a:bodyPr>
            <a:normAutofit lnSpcReduction="10000"/>
          </a:bodyPr>
          <a:lstStyle/>
          <a:p>
            <a:pPr algn="ctr"/>
            <a:r>
              <a:rPr lang="el-GR" dirty="0" smtClean="0"/>
              <a:t>   </a:t>
            </a:r>
            <a:r>
              <a:rPr lang="el-GR" sz="3600" dirty="0" smtClean="0"/>
              <a:t> Διαχείριση από τους Εκπαιδευτικούς</a:t>
            </a:r>
          </a:p>
          <a:p>
            <a:pPr algn="ctr"/>
            <a:endParaRPr lang="en-US" sz="3600" dirty="0" smtClean="0"/>
          </a:p>
          <a:p>
            <a:r>
              <a:rPr lang="el-GR" sz="2000" dirty="0" smtClean="0"/>
              <a:t>                                                                           Μαχαιράκη Κωνσταντίνα</a:t>
            </a:r>
          </a:p>
          <a:p>
            <a:r>
              <a:rPr lang="el-GR" sz="2000" dirty="0" smtClean="0"/>
              <a:t>                                                                                 Κοινωνική Λειτουργός</a:t>
            </a:r>
          </a:p>
          <a:p>
            <a:r>
              <a:rPr lang="en-US" sz="2000" dirty="0" err="1" smtClean="0"/>
              <a:t>Msc</a:t>
            </a:r>
            <a:r>
              <a:rPr lang="en-US" sz="2000" dirty="0" smtClean="0"/>
              <a:t> </a:t>
            </a:r>
            <a:r>
              <a:rPr lang="el-GR" sz="2000" dirty="0" smtClean="0"/>
              <a:t>Ψυχοπαιδαγωγική της Ένταξης</a:t>
            </a:r>
          </a:p>
          <a:p>
            <a:r>
              <a:rPr lang="en-US" sz="2000" dirty="0" err="1" smtClean="0"/>
              <a:t>Msc</a:t>
            </a:r>
            <a:r>
              <a:rPr lang="en-US" sz="2000" dirty="0" smtClean="0"/>
              <a:t> </a:t>
            </a:r>
            <a:r>
              <a:rPr lang="el-GR" sz="2000" dirty="0" smtClean="0"/>
              <a:t>Εκπαίδευση με χρήση Νέων Τεχνολογιών</a:t>
            </a:r>
          </a:p>
          <a:p>
            <a:endParaRPr lang="el-GR" sz="2000" dirty="0" smtClean="0"/>
          </a:p>
          <a:p>
            <a:pPr algn="ctr"/>
            <a:r>
              <a:rPr lang="el-GR" sz="2000" dirty="0" smtClean="0"/>
              <a:t>Ειδικό Δημοτικό Νέας Προποντίδας, Μάιος 2022</a:t>
            </a:r>
          </a:p>
          <a:p>
            <a:endParaRPr lang="el-GR" sz="2000" dirty="0" smtClean="0"/>
          </a:p>
          <a:p>
            <a:pPr algn="ctr"/>
            <a:endParaRPr lang="el-GR"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ΣΩΜΑΤΙΚΗ ΚΑΚΟΠΟΙΗΣΗ</a:t>
            </a:r>
            <a:endParaRPr lang="el-GR" dirty="0"/>
          </a:p>
        </p:txBody>
      </p:sp>
      <p:sp>
        <p:nvSpPr>
          <p:cNvPr id="3" name="2 - Θέση περιεχομένου"/>
          <p:cNvSpPr>
            <a:spLocks noGrp="1"/>
          </p:cNvSpPr>
          <p:nvPr>
            <p:ph idx="1"/>
          </p:nvPr>
        </p:nvSpPr>
        <p:spPr/>
        <p:txBody>
          <a:bodyPr>
            <a:normAutofit/>
          </a:bodyPr>
          <a:lstStyle/>
          <a:p>
            <a:pPr algn="just"/>
            <a:r>
              <a:rPr lang="el-GR" sz="2400" dirty="0" smtClean="0"/>
              <a:t>Είναι η σκόπιμη χρήση σωματικής βίας κατά του παιδιού, η οποία έχει  ή έχει υψηλή πιθανότητα να επιφέρει – ως αποτέλεσμα τη βλάβη στην υγεία του παιδιού και </a:t>
            </a:r>
            <a:r>
              <a:rPr lang="el-GR" sz="2400" u="sng" dirty="0" smtClean="0"/>
              <a:t>δεν οφείλεται σε ατύχημα</a:t>
            </a:r>
          </a:p>
          <a:p>
            <a:pPr algn="just"/>
            <a:endParaRPr lang="el-GR" sz="2400" dirty="0" smtClean="0"/>
          </a:p>
          <a:p>
            <a:pPr algn="just"/>
            <a:r>
              <a:rPr lang="el-GR" sz="2400" dirty="0" smtClean="0"/>
              <a:t>Περιλαμβάνει:</a:t>
            </a:r>
          </a:p>
          <a:p>
            <a:pPr algn="just"/>
            <a:r>
              <a:rPr lang="el-GR" sz="2400" dirty="0" smtClean="0"/>
              <a:t>χτυπήματα, ξυλοδαρμό, κλωτσιές, έντονο ταρακούνημα, δάγκωμα, στραγγαλισμό, κάψιμο, δηλητηρίαση, πρόκληση εγκαυμάτων ή ασφυξίας.</a:t>
            </a:r>
            <a:endParaRPr lang="el-G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20688"/>
            <a:ext cx="8229600" cy="864096"/>
          </a:xfrm>
        </p:spPr>
        <p:txBody>
          <a:bodyPr>
            <a:normAutofit/>
          </a:bodyPr>
          <a:lstStyle/>
          <a:p>
            <a:r>
              <a:rPr lang="el-GR" sz="4000" dirty="0" smtClean="0"/>
              <a:t>   ΕΝΔΕΙΞΕΙΣ ΣΩΜΑΤΙΚΗΣ ΚΑΚΟΠΟΙΗΣΗΣ</a:t>
            </a:r>
            <a:endParaRPr lang="el-GR" sz="4000" dirty="0"/>
          </a:p>
        </p:txBody>
      </p:sp>
      <p:sp>
        <p:nvSpPr>
          <p:cNvPr id="3" name="2 - Θέση περιεχομένου"/>
          <p:cNvSpPr>
            <a:spLocks noGrp="1"/>
          </p:cNvSpPr>
          <p:nvPr>
            <p:ph idx="1"/>
          </p:nvPr>
        </p:nvSpPr>
        <p:spPr>
          <a:xfrm>
            <a:off x="457200" y="1628800"/>
            <a:ext cx="8229600" cy="4968552"/>
          </a:xfrm>
        </p:spPr>
        <p:txBody>
          <a:bodyPr>
            <a:normAutofit fontScale="25000" lnSpcReduction="20000"/>
          </a:bodyPr>
          <a:lstStyle/>
          <a:p>
            <a:endParaRPr lang="el-GR" dirty="0" smtClean="0"/>
          </a:p>
          <a:p>
            <a:pPr>
              <a:buFont typeface="Wingdings" pitchFamily="2" charset="2"/>
              <a:buChar char="ü"/>
            </a:pPr>
            <a:r>
              <a:rPr lang="el-GR" sz="5600" dirty="0" smtClean="0"/>
              <a:t>Ανεξήγητοι </a:t>
            </a:r>
            <a:r>
              <a:rPr lang="el-GR" sz="5600" b="1" dirty="0" smtClean="0"/>
              <a:t>μώλωπες, μελανιές, κοψίματα και τραύματα</a:t>
            </a:r>
            <a:r>
              <a:rPr lang="el-GR" sz="5600" dirty="0" smtClean="0"/>
              <a:t>: </a:t>
            </a:r>
          </a:p>
          <a:p>
            <a:endParaRPr lang="el-GR" sz="5600" dirty="0" smtClean="0"/>
          </a:p>
          <a:p>
            <a:r>
              <a:rPr lang="el-GR" sz="5600" dirty="0" smtClean="0"/>
              <a:t>- σε ασυνήθιστα μέρη, όπως  πρόσωπο, χείλη, μάτια, αυτιά, πλάτη, κοιλιά,  λαιμό,  γοφούς, τις πατούσες </a:t>
            </a:r>
          </a:p>
          <a:p>
            <a:pPr>
              <a:buNone/>
            </a:pPr>
            <a:endParaRPr lang="el-GR" sz="5600" dirty="0" smtClean="0"/>
          </a:p>
          <a:p>
            <a:r>
              <a:rPr lang="el-GR" sz="5600" dirty="0" smtClean="0"/>
              <a:t>- σε διαφορετικά μεταξύ τους στάδια επούλωσης</a:t>
            </a:r>
          </a:p>
          <a:p>
            <a:pPr>
              <a:buNone/>
            </a:pPr>
            <a:endParaRPr lang="el-GR" sz="5600" dirty="0" smtClean="0"/>
          </a:p>
          <a:p>
            <a:r>
              <a:rPr lang="el-GR" sz="5600" dirty="0" smtClean="0"/>
              <a:t>- μετά από απουσία του παιδιού από το σχολείο </a:t>
            </a:r>
          </a:p>
          <a:p>
            <a:endParaRPr lang="el-GR" sz="5600" dirty="0" smtClean="0"/>
          </a:p>
          <a:p>
            <a:pPr algn="just">
              <a:lnSpc>
                <a:spcPct val="170000"/>
              </a:lnSpc>
            </a:pPr>
            <a:r>
              <a:rPr lang="el-GR" sz="5600" dirty="0" smtClean="0"/>
              <a:t>- που έχουν διακριτό σχήμα (π.χ. αποτύπωμα της παλάμης ή της οδοντοστοιχίας) ή μοιάζει να έχουν προκληθεί από αντικείμενο (π.χ. βέργα, ζώνη), που η δικαιολόγηση τους είναι ανεπαρκής ή δεν ταιριάζει με την κλινική εικόνα των τραυμάτων ή που το ιστορικό της πρόκλησης της βλάβης αλλάζει διαρκώς </a:t>
            </a:r>
          </a:p>
          <a:p>
            <a:pPr>
              <a:lnSpc>
                <a:spcPct val="170000"/>
              </a:lnSpc>
            </a:pPr>
            <a:r>
              <a:rPr lang="el-GR" sz="5600" dirty="0" smtClean="0"/>
              <a:t>- που γίνεται προσπάθεια κάλυψής τους </a:t>
            </a:r>
          </a:p>
          <a:p>
            <a:pPr>
              <a:lnSpc>
                <a:spcPct val="170000"/>
              </a:lnSpc>
            </a:pPr>
            <a:r>
              <a:rPr lang="el-GR" sz="5600" dirty="0" smtClean="0"/>
              <a:t>- που δεν έχουν δεχθεί  ιατρική φροντίδα παρά τη σοβαρότητά τους και την παρέλευση μεγάλου χρονικού διαστήματος. </a:t>
            </a:r>
          </a:p>
          <a:p>
            <a:pPr>
              <a:buNone/>
            </a:pPr>
            <a:endParaRPr lang="el-GR" sz="3400" dirty="0" smtClean="0"/>
          </a:p>
          <a:p>
            <a:endParaRPr lang="el-GR" dirty="0" smtClean="0"/>
          </a:p>
          <a:p>
            <a:endParaRPr lang="el-GR" dirty="0" smtClean="0"/>
          </a:p>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smtClean="0"/>
              <a:t>   ΕΝΔΕΙΞΕΙΣ ΣΩΜΑΤΙΚΗΣ ΚΑΚΟΠΟΙΗΣΗΣ</a:t>
            </a:r>
            <a:endParaRPr lang="el-GR" sz="4000" dirty="0"/>
          </a:p>
        </p:txBody>
      </p:sp>
      <p:sp>
        <p:nvSpPr>
          <p:cNvPr id="3" name="2 - Θέση περιεχομένου"/>
          <p:cNvSpPr>
            <a:spLocks noGrp="1"/>
          </p:cNvSpPr>
          <p:nvPr>
            <p:ph idx="1"/>
          </p:nvPr>
        </p:nvSpPr>
        <p:spPr/>
        <p:txBody>
          <a:bodyPr>
            <a:normAutofit/>
          </a:bodyPr>
          <a:lstStyle/>
          <a:p>
            <a:pPr>
              <a:buFont typeface="Wingdings" pitchFamily="2" charset="2"/>
              <a:buChar char="ü"/>
            </a:pPr>
            <a:endParaRPr lang="el-GR" dirty="0" smtClean="0"/>
          </a:p>
          <a:p>
            <a:pPr algn="just">
              <a:lnSpc>
                <a:spcPct val="150000"/>
              </a:lnSpc>
              <a:buFont typeface="Wingdings" pitchFamily="2" charset="2"/>
              <a:buChar char="ü"/>
            </a:pPr>
            <a:r>
              <a:rPr lang="el-GR" sz="1700" b="1" dirty="0" smtClean="0"/>
              <a:t>Εγκαύματα </a:t>
            </a:r>
            <a:r>
              <a:rPr lang="el-GR" sz="1700" dirty="0" smtClean="0"/>
              <a:t>ομοιόμορφα, που αφήνουν ένα συγκεκριμένο αποτύπωμα / σχήμα (π.χ.  ηλεκτρικό σίδερο, τσιγάρο κλπ.) ή σταματούν σε ένα συγκεκριμένο ύψος της παλάμης ή του ποδιού (π.χ. μετά από καταβύθιση σε καυτό υγρό με το σχήμα «γαντιού» στα άνω άκρα και το σχήμα «κάλτσας» στα κάτω άκρα) ή έχουν προ-κληθεί σε ασύνηθες μέρος του σώματος (π.χ. πλάτη) που καθιστά εξαιρετικά σπάνια να είναι αποτέλεσμα ατυχήματος. </a:t>
            </a:r>
          </a:p>
          <a:p>
            <a:pPr algn="just">
              <a:lnSpc>
                <a:spcPct val="150000"/>
              </a:lnSpc>
              <a:buFont typeface="Wingdings" pitchFamily="2" charset="2"/>
              <a:buChar char="ü"/>
            </a:pPr>
            <a:r>
              <a:rPr lang="el-GR" sz="1700" dirty="0" smtClean="0"/>
              <a:t> Συχνά και ανεξήγητα </a:t>
            </a:r>
            <a:r>
              <a:rPr lang="el-GR" sz="1700" b="1" dirty="0" smtClean="0"/>
              <a:t>κατάγματα </a:t>
            </a:r>
            <a:r>
              <a:rPr lang="el-GR" sz="1700" dirty="0" smtClean="0"/>
              <a:t>σε διάφορα στάδια επούλωσης. </a:t>
            </a:r>
          </a:p>
          <a:p>
            <a:pPr algn="just">
              <a:lnSpc>
                <a:spcPct val="150000"/>
              </a:lnSpc>
              <a:buFont typeface="Wingdings" pitchFamily="2" charset="2"/>
              <a:buChar char="ü"/>
            </a:pPr>
            <a:r>
              <a:rPr lang="el-GR" sz="1700" b="1" dirty="0" smtClean="0"/>
              <a:t>Πόνος</a:t>
            </a:r>
            <a:r>
              <a:rPr lang="el-GR" sz="1700" dirty="0" smtClean="0"/>
              <a:t> και </a:t>
            </a:r>
            <a:r>
              <a:rPr lang="el-GR" sz="1700" b="1" dirty="0" smtClean="0"/>
              <a:t>δυσκολία</a:t>
            </a:r>
            <a:r>
              <a:rPr lang="el-GR" sz="1700" dirty="0" smtClean="0"/>
              <a:t> στην </a:t>
            </a:r>
            <a:r>
              <a:rPr lang="el-GR" sz="1700" b="1" dirty="0" smtClean="0"/>
              <a:t>κίνηση</a:t>
            </a:r>
            <a:r>
              <a:rPr lang="el-GR" sz="1700" dirty="0" smtClean="0"/>
              <a:t> και στο </a:t>
            </a:r>
            <a:r>
              <a:rPr lang="el-GR" sz="1700" b="1" dirty="0" smtClean="0"/>
              <a:t>περπάτημα.</a:t>
            </a:r>
            <a:r>
              <a:rPr lang="el-GR" sz="1700" dirty="0" smtClean="0"/>
              <a:t> </a:t>
            </a:r>
          </a:p>
          <a:p>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924712"/>
          </a:xfrm>
        </p:spPr>
        <p:txBody>
          <a:bodyPr>
            <a:normAutofit/>
          </a:bodyPr>
          <a:lstStyle/>
          <a:p>
            <a:r>
              <a:rPr lang="el-GR" sz="4000" dirty="0" smtClean="0"/>
              <a:t>  ΕΝΔΕΙΞΕΙΣ ΣΩΜΑΤΙΚΗΣ ΚΑΚΟΠΟΙΗΣΗΣ</a:t>
            </a:r>
            <a:endParaRPr lang="el-GR" sz="4000" dirty="0"/>
          </a:p>
        </p:txBody>
      </p:sp>
      <p:pic>
        <p:nvPicPr>
          <p:cNvPr id="1028" name="Picture 4"/>
          <p:cNvPicPr>
            <a:picLocks noChangeAspect="1" noChangeArrowheads="1"/>
          </p:cNvPicPr>
          <p:nvPr/>
        </p:nvPicPr>
        <p:blipFill>
          <a:blip r:embed="rId2" cstate="print"/>
          <a:srcRect/>
          <a:stretch>
            <a:fillRect/>
          </a:stretch>
        </p:blipFill>
        <p:spPr bwMode="auto">
          <a:xfrm>
            <a:off x="1835696" y="1638300"/>
            <a:ext cx="4895850" cy="5219700"/>
          </a:xfrm>
          <a:prstGeom prst="rect">
            <a:avLst/>
          </a:prstGeom>
          <a:noFill/>
          <a:ln w="9525">
            <a:noFill/>
            <a:miter lim="800000"/>
            <a:headEnd/>
            <a:tailEnd/>
          </a:ln>
          <a:effectLst/>
        </p:spPr>
      </p:pic>
      <p:sp>
        <p:nvSpPr>
          <p:cNvPr id="8" name="7 - Θέση περιεχομένου"/>
          <p:cNvSpPr>
            <a:spLocks noGrp="1"/>
          </p:cNvSpPr>
          <p:nvPr>
            <p:ph idx="1"/>
          </p:nvPr>
        </p:nvSpPr>
        <p:spPr/>
        <p:txBody>
          <a:bodyPr/>
          <a:lstStyle/>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08688"/>
          </a:xfrm>
        </p:spPr>
        <p:txBody>
          <a:bodyPr>
            <a:normAutofit fontScale="90000"/>
          </a:bodyPr>
          <a:lstStyle/>
          <a:p>
            <a:r>
              <a:rPr lang="el-GR" dirty="0" smtClean="0"/>
              <a:t>          ΚΡΙΤΗΡΙΑ ΑΝΑΓΝΩΡΙΣΗΣ</a:t>
            </a:r>
            <a:endParaRPr lang="el-GR" dirty="0"/>
          </a:p>
        </p:txBody>
      </p:sp>
      <p:sp>
        <p:nvSpPr>
          <p:cNvPr id="3" name="2 - Θέση περιεχομένου"/>
          <p:cNvSpPr>
            <a:spLocks noGrp="1"/>
          </p:cNvSpPr>
          <p:nvPr>
            <p:ph idx="1"/>
          </p:nvPr>
        </p:nvSpPr>
        <p:spPr>
          <a:xfrm>
            <a:off x="251520" y="1484784"/>
            <a:ext cx="8640960" cy="5373216"/>
          </a:xfrm>
        </p:spPr>
        <p:txBody>
          <a:bodyPr>
            <a:normAutofit fontScale="32500" lnSpcReduction="20000"/>
          </a:bodyPr>
          <a:lstStyle/>
          <a:p>
            <a:endParaRPr lang="el-GR" dirty="0" smtClean="0"/>
          </a:p>
          <a:p>
            <a:pPr algn="just">
              <a:lnSpc>
                <a:spcPct val="120000"/>
              </a:lnSpc>
            </a:pPr>
            <a:r>
              <a:rPr lang="el-GR" sz="4800" dirty="0" smtClean="0"/>
              <a:t>Ασυνήθιστη επιθετική συμπεριφορά, ευερεθιστότητα, εκρήξεις θυμού, παγωμένο βλέμμα. </a:t>
            </a:r>
          </a:p>
          <a:p>
            <a:pPr algn="just">
              <a:lnSpc>
                <a:spcPct val="120000"/>
              </a:lnSpc>
            </a:pPr>
            <a:endParaRPr lang="el-GR" sz="4800" dirty="0" smtClean="0"/>
          </a:p>
          <a:p>
            <a:pPr algn="just">
              <a:lnSpc>
                <a:spcPct val="120000"/>
              </a:lnSpc>
            </a:pPr>
            <a:r>
              <a:rPr lang="el-GR" sz="4800" dirty="0" smtClean="0"/>
              <a:t>Απότομη πτώση στη σχολική επίδοση και παλινδρόμηση σε προγενέστερα στάδια ανάπτυξης. </a:t>
            </a:r>
          </a:p>
          <a:p>
            <a:pPr algn="just">
              <a:lnSpc>
                <a:spcPct val="120000"/>
              </a:lnSpc>
            </a:pPr>
            <a:endParaRPr lang="el-GR" sz="4800" dirty="0" smtClean="0"/>
          </a:p>
          <a:p>
            <a:pPr algn="just">
              <a:lnSpc>
                <a:spcPct val="120000"/>
              </a:lnSpc>
            </a:pPr>
            <a:r>
              <a:rPr lang="el-GR" sz="4800" dirty="0" smtClean="0"/>
              <a:t>Συχνές απουσίες, καθυστέρηση στην άφιξη ή ηθελημένη μακροχρόνια παραμονή στο σχολείο και φόβος ή δισταγμός επιστροφής στο σπίτι μετά τη λήξη των μαθημάτων. </a:t>
            </a:r>
          </a:p>
          <a:p>
            <a:pPr algn="just">
              <a:lnSpc>
                <a:spcPct val="120000"/>
              </a:lnSpc>
            </a:pPr>
            <a:endParaRPr lang="el-GR" sz="4800" dirty="0" smtClean="0"/>
          </a:p>
          <a:p>
            <a:pPr algn="just">
              <a:lnSpc>
                <a:spcPct val="120000"/>
              </a:lnSpc>
            </a:pPr>
            <a:r>
              <a:rPr lang="el-GR" sz="4800" dirty="0" smtClean="0"/>
              <a:t> Συχνές φυγές από το σπίτι.</a:t>
            </a:r>
          </a:p>
          <a:p>
            <a:pPr algn="just">
              <a:lnSpc>
                <a:spcPct val="120000"/>
              </a:lnSpc>
              <a:buNone/>
            </a:pPr>
            <a:r>
              <a:rPr lang="el-GR" sz="4800" dirty="0" smtClean="0"/>
              <a:t> </a:t>
            </a:r>
          </a:p>
          <a:p>
            <a:pPr algn="just">
              <a:lnSpc>
                <a:spcPct val="120000"/>
              </a:lnSpc>
            </a:pPr>
            <a:r>
              <a:rPr lang="el-GR" sz="4800" dirty="0" smtClean="0"/>
              <a:t> Κοινωνική απόσυρση και εγκατάλειψη δραστηριοτήτων που στο παρελθόν μοιραζόταν με τους συμμαθητές/συμμαθήτριές του. </a:t>
            </a:r>
          </a:p>
          <a:p>
            <a:pPr algn="just">
              <a:lnSpc>
                <a:spcPct val="120000"/>
              </a:lnSpc>
            </a:pPr>
            <a:endParaRPr lang="el-GR" sz="4800" dirty="0" smtClean="0"/>
          </a:p>
          <a:p>
            <a:pPr algn="just">
              <a:lnSpc>
                <a:spcPct val="120000"/>
              </a:lnSpc>
            </a:pPr>
            <a:r>
              <a:rPr lang="el-GR" sz="4800" dirty="0" smtClean="0"/>
              <a:t> Γρήγορη και φοβισμένη συμμόρφωση σε εντολές. </a:t>
            </a:r>
          </a:p>
          <a:p>
            <a:pPr algn="just">
              <a:lnSpc>
                <a:spcPct val="120000"/>
              </a:lnSpc>
            </a:pPr>
            <a:endParaRPr lang="el-GR" sz="4800" dirty="0" smtClean="0"/>
          </a:p>
          <a:p>
            <a:pPr algn="just">
              <a:lnSpc>
                <a:spcPct val="120000"/>
              </a:lnSpc>
            </a:pPr>
            <a:r>
              <a:rPr lang="el-GR" sz="4800" dirty="0" smtClean="0"/>
              <a:t> Χαμηλή αυτοεκτίμηση. </a:t>
            </a:r>
          </a:p>
          <a:p>
            <a:pPr algn="just">
              <a:lnSpc>
                <a:spcPct val="120000"/>
              </a:lnSpc>
            </a:pPr>
            <a:endParaRPr lang="el-GR" sz="4800" dirty="0" smtClean="0"/>
          </a:p>
          <a:p>
            <a:pPr algn="just">
              <a:lnSpc>
                <a:spcPct val="120000"/>
              </a:lnSpc>
              <a:buNone/>
            </a:pPr>
            <a:r>
              <a:rPr lang="el-GR" sz="4800" dirty="0" smtClean="0"/>
              <a:t> </a:t>
            </a:r>
            <a:endParaRPr lang="el-GR" sz="4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80696"/>
          </a:xfrm>
        </p:spPr>
        <p:txBody>
          <a:bodyPr>
            <a:normAutofit fontScale="90000"/>
          </a:bodyPr>
          <a:lstStyle/>
          <a:p>
            <a:r>
              <a:rPr lang="el-GR" dirty="0" smtClean="0"/>
              <a:t>           ΚΡΙΤΗΡΙΑ ΑΝΑΓΝΩΡΙΣΗΣ</a:t>
            </a:r>
            <a:endParaRPr lang="el-GR" dirty="0"/>
          </a:p>
        </p:txBody>
      </p:sp>
      <p:sp>
        <p:nvSpPr>
          <p:cNvPr id="3" name="2 - Θέση περιεχομένου"/>
          <p:cNvSpPr>
            <a:spLocks noGrp="1"/>
          </p:cNvSpPr>
          <p:nvPr>
            <p:ph idx="1"/>
          </p:nvPr>
        </p:nvSpPr>
        <p:spPr>
          <a:xfrm>
            <a:off x="457200" y="1772816"/>
            <a:ext cx="8229600" cy="4551784"/>
          </a:xfrm>
        </p:spPr>
        <p:txBody>
          <a:bodyPr>
            <a:normAutofit fontScale="85000" lnSpcReduction="10000"/>
          </a:bodyPr>
          <a:lstStyle/>
          <a:p>
            <a:pPr algn="just"/>
            <a:r>
              <a:rPr lang="el-GR" sz="1900" dirty="0" smtClean="0"/>
              <a:t>Εμπλοκή σε </a:t>
            </a:r>
            <a:r>
              <a:rPr lang="el-GR" sz="1900" dirty="0" err="1" smtClean="0"/>
              <a:t>παραβατικές</a:t>
            </a:r>
            <a:r>
              <a:rPr lang="el-GR" sz="1900" dirty="0" smtClean="0"/>
              <a:t> συμπεριφορές, χρήση ουσιών, τάσεις αυτοκαταστροφής. </a:t>
            </a:r>
          </a:p>
          <a:p>
            <a:pPr algn="just"/>
            <a:endParaRPr lang="el-GR" sz="1900" dirty="0" smtClean="0"/>
          </a:p>
          <a:p>
            <a:pPr algn="just"/>
            <a:r>
              <a:rPr lang="el-GR" sz="1900" dirty="0" smtClean="0"/>
              <a:t> Αποφυγή οποιουδήποτε αγγίγματος - σωματικής επαφής, κυρίως με τους ενήλικες. </a:t>
            </a:r>
          </a:p>
          <a:p>
            <a:pPr algn="just"/>
            <a:endParaRPr lang="el-GR" sz="1900" dirty="0" smtClean="0"/>
          </a:p>
          <a:p>
            <a:pPr algn="just"/>
            <a:r>
              <a:rPr lang="el-GR" sz="1900" dirty="0" smtClean="0"/>
              <a:t> Αδιαφορία του γονέα/κηδεμόνα για την εικόνα που παρουσιάζει το παιδί, απουσία ενσυναίσθησης. </a:t>
            </a:r>
          </a:p>
          <a:p>
            <a:pPr algn="just"/>
            <a:endParaRPr lang="el-GR" sz="1900" dirty="0" smtClean="0"/>
          </a:p>
          <a:p>
            <a:pPr algn="just"/>
            <a:r>
              <a:rPr lang="el-GR" sz="1900" dirty="0" smtClean="0"/>
              <a:t> Αποφυγή κάθε επικοινωνίας με το σχολείο, αθέτηση προγραμματισμένων συναντήσεων με τον/την εκπαιδευτικό. </a:t>
            </a:r>
          </a:p>
          <a:p>
            <a:pPr algn="just"/>
            <a:endParaRPr lang="el-GR" sz="1900" dirty="0" smtClean="0"/>
          </a:p>
          <a:p>
            <a:pPr algn="just"/>
            <a:r>
              <a:rPr lang="el-GR" sz="1900" dirty="0" smtClean="0"/>
              <a:t> </a:t>
            </a:r>
            <a:r>
              <a:rPr lang="el-GR" sz="1900" dirty="0" err="1" smtClean="0"/>
              <a:t>Απαξιωτικός</a:t>
            </a:r>
            <a:r>
              <a:rPr lang="el-GR" sz="1900" dirty="0" smtClean="0"/>
              <a:t> λόγος για το παιδί, αρνητική περιγραφή της συμπεριφοράς του και επίρριψη ευθυνών στο ίδιο. </a:t>
            </a:r>
          </a:p>
          <a:p>
            <a:pPr algn="just"/>
            <a:endParaRPr lang="el-GR" sz="1900" dirty="0" smtClean="0"/>
          </a:p>
          <a:p>
            <a:pPr algn="just"/>
            <a:r>
              <a:rPr lang="el-GR" sz="1900" dirty="0" smtClean="0"/>
              <a:t>Αδυναμία δικαιολόγησης των τραυμάτων, ασαφείς και αντιφατικές εξηγήσεις, γονέας/κηδεμόνας με ιστορικό χρήσης ουσιών ή/και ιστορικό ενδοοικογενειακής βίας. </a:t>
            </a:r>
          </a:p>
          <a:p>
            <a:pPr algn="just">
              <a:buNone/>
            </a:pPr>
            <a:r>
              <a:rPr lang="el-GR" sz="1900" dirty="0" smtClean="0"/>
              <a:t>	</a:t>
            </a:r>
          </a:p>
          <a:p>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ΣΕΞΟΥΑΛΙΚΗ ΚΑΚΟΠΟΙΗΣΗ</a:t>
            </a:r>
            <a:endParaRPr lang="el-GR" dirty="0"/>
          </a:p>
        </p:txBody>
      </p:sp>
      <p:sp>
        <p:nvSpPr>
          <p:cNvPr id="3" name="2 - Θέση περιεχομένου"/>
          <p:cNvSpPr>
            <a:spLocks noGrp="1"/>
          </p:cNvSpPr>
          <p:nvPr>
            <p:ph idx="1"/>
          </p:nvPr>
        </p:nvSpPr>
        <p:spPr/>
        <p:txBody>
          <a:bodyPr/>
          <a:lstStyle/>
          <a:p>
            <a:pPr algn="just"/>
            <a:r>
              <a:rPr lang="el-GR" dirty="0" smtClean="0"/>
              <a:t>Συμμέτοχη ή έκθεση παιδιού σε πράξεις σεξουαλικού περιεχομένου συνήθως από ενήλικο με σκοπό την σεξουαλική διέγερση ή ικανοποίηση του</a:t>
            </a:r>
          </a:p>
          <a:p>
            <a:endParaRPr lang="el-GR" dirty="0" smtClean="0"/>
          </a:p>
          <a:p>
            <a:pPr algn="just"/>
            <a:r>
              <a:rPr lang="el-GR" dirty="0" smtClean="0"/>
              <a:t>Οι ανήλικοι δεν κατανοούν πλήρως και δεν συναινούν</a:t>
            </a:r>
          </a:p>
          <a:p>
            <a:pPr algn="just"/>
            <a:r>
              <a:rPr lang="el-GR" dirty="0" smtClean="0"/>
              <a:t>Στην πλειοψηφία τα περιστατικά σεξουαλικής κακοποίησης λόγω δυσκολίας ευρημάτων δεν εντοπίζονται και </a:t>
            </a:r>
            <a:r>
              <a:rPr lang="el-GR" b="1" dirty="0" smtClean="0"/>
              <a:t>δεν </a:t>
            </a:r>
            <a:r>
              <a:rPr lang="el-GR" b="1" dirty="0" err="1" smtClean="0"/>
              <a:t>καταγγέλονται</a:t>
            </a:r>
            <a:r>
              <a:rPr lang="el-GR" b="1" dirty="0" smtClean="0"/>
              <a:t> ποτέ </a:t>
            </a:r>
            <a:endParaRPr lang="el-GR"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dirty="0" smtClean="0"/>
              <a:t>Διαδικτυακή αποπλάνηση (</a:t>
            </a:r>
            <a:r>
              <a:rPr lang="en-US" b="1" dirty="0" smtClean="0"/>
              <a:t>grooming</a:t>
            </a:r>
            <a:r>
              <a:rPr lang="en-US" dirty="0" smtClean="0"/>
              <a:t>)</a:t>
            </a:r>
          </a:p>
          <a:p>
            <a:pPr>
              <a:buNone/>
            </a:pPr>
            <a:endParaRPr lang="en-US" dirty="0" smtClean="0"/>
          </a:p>
          <a:p>
            <a:pPr>
              <a:buNone/>
            </a:pPr>
            <a:r>
              <a:rPr lang="el-GR" dirty="0" smtClean="0"/>
              <a:t>    Πρόσωπο με ψευδές προφίλ -&gt; να πλησιάσει τον </a:t>
            </a:r>
          </a:p>
          <a:p>
            <a:pPr>
              <a:buNone/>
            </a:pPr>
            <a:r>
              <a:rPr lang="el-GR" dirty="0" smtClean="0"/>
              <a:t>   ανήλικο και να τον παρενοχλήσει στο φυσικό κόσμο</a:t>
            </a: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ΕΝΔΕΙΞΕΙΣ</a:t>
            </a:r>
            <a:endParaRPr lang="el-GR" dirty="0"/>
          </a:p>
        </p:txBody>
      </p:sp>
      <p:sp>
        <p:nvSpPr>
          <p:cNvPr id="3" name="2 - Θέση περιεχομένου"/>
          <p:cNvSpPr>
            <a:spLocks noGrp="1"/>
          </p:cNvSpPr>
          <p:nvPr>
            <p:ph idx="1"/>
          </p:nvPr>
        </p:nvSpPr>
        <p:spPr/>
        <p:txBody>
          <a:bodyPr/>
          <a:lstStyle/>
          <a:p>
            <a:r>
              <a:rPr lang="el-GR" dirty="0" smtClean="0"/>
              <a:t>Δυσκολία στις κινήσεις ή στο περπάτημα</a:t>
            </a:r>
          </a:p>
          <a:p>
            <a:r>
              <a:rPr lang="el-GR" dirty="0" smtClean="0"/>
              <a:t>Εγκυμοσύνη σε νεαρές έφηβες</a:t>
            </a:r>
          </a:p>
          <a:p>
            <a:r>
              <a:rPr lang="el-GR" dirty="0" smtClean="0"/>
              <a:t>Κνησμός της γεννητικής περιοχής ή πρωκτού</a:t>
            </a:r>
          </a:p>
          <a:p>
            <a:r>
              <a:rPr lang="el-GR" dirty="0" smtClean="0"/>
              <a:t>Αιματώματα αμυχές ή άλλα τραύματα στο στήθος, γλουτούς, υπογάστριο, μηρούς</a:t>
            </a:r>
          </a:p>
          <a:p>
            <a:r>
              <a:rPr lang="el-GR" dirty="0" smtClean="0"/>
              <a:t>Διαταραχές όρεξης (βουλιμία – ανορεξία)</a:t>
            </a:r>
          </a:p>
          <a:p>
            <a:r>
              <a:rPr lang="el-GR" dirty="0" smtClean="0"/>
              <a:t>Σκισμένα, λερωμένα ή ματωμένα ρούχα</a:t>
            </a:r>
          </a:p>
          <a:p>
            <a:r>
              <a:rPr lang="el-GR" dirty="0" smtClean="0"/>
              <a:t>Αποφυγή σωματικής άσκησης</a:t>
            </a: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ΚΡΙΤΗΡΙΑ ΑΝΑΓΝΩΡΙΣΗΣ</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Όπως και στην σωματική και επιπλέον</a:t>
            </a:r>
          </a:p>
          <a:p>
            <a:pPr algn="just"/>
            <a:endParaRPr lang="el-GR" dirty="0" smtClean="0"/>
          </a:p>
          <a:p>
            <a:pPr algn="just"/>
            <a:r>
              <a:rPr lang="el-GR" dirty="0" smtClean="0"/>
              <a:t>Ασυνήθιστη προς την ηλικία σεξουαλική γνώση</a:t>
            </a:r>
          </a:p>
          <a:p>
            <a:endParaRPr lang="el-GR" dirty="0" smtClean="0"/>
          </a:p>
          <a:p>
            <a:pPr algn="just"/>
            <a:r>
              <a:rPr lang="el-GR" dirty="0" smtClean="0"/>
              <a:t>Υπερβολική ενασχόληση με θέματα σεξουαλικού περιεχομένου και συχνά επίδειξη μη αναμενόμενης συμπεριφοράς (αυνανισμός στο χώρο του σχολείου, παιχνίδια με σεξουαλικό περιεχόμενο, σεξουαλική παρενόχληση ανηλίκων ή ενηλίκων)</a:t>
            </a:r>
          </a:p>
          <a:p>
            <a:pPr algn="just"/>
            <a:endParaRPr lang="el-GR" dirty="0" smtClean="0"/>
          </a:p>
          <a:p>
            <a:pPr algn="just"/>
            <a:r>
              <a:rPr lang="el-GR" dirty="0" smtClean="0"/>
              <a:t>Σεξουαλική συμπεριφορά δυσανάλογη της ηλικίας</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ΟΡΙΣΜΟΙ</a:t>
            </a:r>
            <a:endParaRPr lang="el-GR" dirty="0"/>
          </a:p>
        </p:txBody>
      </p:sp>
      <p:sp>
        <p:nvSpPr>
          <p:cNvPr id="3" name="2 - Θέση περιεχομένου"/>
          <p:cNvSpPr>
            <a:spLocks noGrp="1"/>
          </p:cNvSpPr>
          <p:nvPr>
            <p:ph idx="1"/>
          </p:nvPr>
        </p:nvSpPr>
        <p:spPr/>
        <p:txBody>
          <a:bodyPr/>
          <a:lstStyle/>
          <a:p>
            <a:pPr algn="just">
              <a:buNone/>
            </a:pPr>
            <a:endParaRPr lang="el-GR" dirty="0" smtClean="0"/>
          </a:p>
          <a:p>
            <a:pPr algn="just"/>
            <a:r>
              <a:rPr lang="el-GR" dirty="0" smtClean="0"/>
              <a:t>Σύμφωνα με τον </a:t>
            </a:r>
            <a:r>
              <a:rPr lang="el-GR" b="1" dirty="0" smtClean="0"/>
              <a:t>Παγκόσμιο Οργανισμό Υγείας</a:t>
            </a:r>
            <a:r>
              <a:rPr lang="el-GR" dirty="0" smtClean="0"/>
              <a:t>, η </a:t>
            </a:r>
            <a:r>
              <a:rPr lang="el-GR" u="sng" dirty="0" smtClean="0"/>
              <a:t>κακοποίηση</a:t>
            </a:r>
            <a:r>
              <a:rPr lang="el-GR" dirty="0" smtClean="0"/>
              <a:t> των παιδιών περιλαμβάνει «όλες τις μορφές </a:t>
            </a:r>
            <a:r>
              <a:rPr lang="el-GR" b="1" dirty="0" smtClean="0"/>
              <a:t>σωματικής ή συναισθηματικής κακής μεταχείρισης, σεξουαλικής παραβίασης, παραμέλησης ή παραμελημένης φροντίδας ή εκμετάλλευσης</a:t>
            </a:r>
            <a:r>
              <a:rPr lang="el-GR" dirty="0" smtClean="0"/>
              <a:t>» για εμπορικούς ή άλλους σκοπούς</a:t>
            </a:r>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ΣΥΝΑΙΣΘΗΜΑΤΙΚΗ ΚΑΚΟΠΟΙΗΣΗ</a:t>
            </a:r>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dirty="0" err="1" smtClean="0"/>
              <a:t>Σταθερο</a:t>
            </a:r>
            <a:r>
              <a:rPr lang="el-GR" dirty="0" smtClean="0"/>
              <a:t> μοτίβο ανικανότητας γονέα ή φροντιστή για ένα κατάλληλο και υποστηρικτικό περιβάλλον για την ανάπτυξη του παιδιού</a:t>
            </a:r>
          </a:p>
          <a:p>
            <a:endParaRPr lang="el-GR" dirty="0" smtClean="0"/>
          </a:p>
          <a:p>
            <a:pPr algn="just"/>
            <a:r>
              <a:rPr lang="el-GR" dirty="0" smtClean="0"/>
              <a:t>Περιορισμό κίνησης παιδιού</a:t>
            </a:r>
          </a:p>
          <a:p>
            <a:pPr algn="just"/>
            <a:r>
              <a:rPr lang="el-GR" dirty="0" smtClean="0"/>
              <a:t>Συμπεριφορές ταπείνωσης, υποτίμησης, φόβου, κατηγοριών, </a:t>
            </a:r>
            <a:r>
              <a:rPr lang="el-GR" dirty="0" err="1" smtClean="0"/>
              <a:t>απειλων</a:t>
            </a:r>
            <a:r>
              <a:rPr lang="el-GR" dirty="0" smtClean="0"/>
              <a:t>, τρόμου, διάκρισης, </a:t>
            </a:r>
            <a:r>
              <a:rPr lang="el-GR" dirty="0" err="1" smtClean="0"/>
              <a:t>απορριψης,εξευτελισμού</a:t>
            </a:r>
            <a:endParaRPr lang="el-GR" dirty="0" smtClean="0"/>
          </a:p>
          <a:p>
            <a:pPr algn="just"/>
            <a:r>
              <a:rPr lang="el-GR" dirty="0" smtClean="0"/>
              <a:t>Μη επίδειξη αγάπης και στοργής</a:t>
            </a:r>
          </a:p>
          <a:p>
            <a:pPr algn="just"/>
            <a:r>
              <a:rPr lang="el-GR" dirty="0" smtClean="0"/>
              <a:t>Αρνητική σύγκριση με </a:t>
            </a:r>
            <a:r>
              <a:rPr lang="el-GR" dirty="0" err="1" smtClean="0"/>
              <a:t>αδελφια</a:t>
            </a:r>
            <a:r>
              <a:rPr lang="el-GR" dirty="0" smtClean="0"/>
              <a:t> ή άλλα παιδιά</a:t>
            </a:r>
          </a:p>
          <a:p>
            <a:pPr algn="just"/>
            <a:r>
              <a:rPr lang="el-GR" dirty="0" smtClean="0"/>
              <a:t>Δημιουργία ενοχών ή διαρκής επίρριψη ευθυνών</a:t>
            </a:r>
          </a:p>
          <a:p>
            <a:pPr algn="just"/>
            <a:r>
              <a:rPr lang="el-GR" dirty="0" smtClean="0"/>
              <a:t>Πειράγματα εκφοβισμού</a:t>
            </a:r>
          </a:p>
          <a:p>
            <a:pPr algn="just"/>
            <a:endParaRPr lang="el-GR" dirty="0" smtClean="0"/>
          </a:p>
          <a:p>
            <a:pPr algn="just"/>
            <a:r>
              <a:rPr lang="el-GR" dirty="0" smtClean="0"/>
              <a:t>Η ανίχνευση είναι </a:t>
            </a:r>
            <a:r>
              <a:rPr lang="el-GR" b="1" u="sng" dirty="0" smtClean="0"/>
              <a:t>ιδιαίτερα δύσκολη</a:t>
            </a:r>
          </a:p>
          <a:p>
            <a:pPr algn="just"/>
            <a:endParaRPr lang="el-GR" dirty="0" smtClean="0"/>
          </a:p>
          <a:p>
            <a:endParaRPr lang="el-GR" dirty="0" smtClean="0"/>
          </a:p>
          <a:p>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ΕΝΔΕΙΞΕΙΣ</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Συχνά ψυχοσωματικά προβλήματα (κεφαλόπονος, άσθμα, αλλεργίες, κοιλιακό άλγος, έλκη, δερματικές παθήσεις, ναυτία κλπ</a:t>
            </a:r>
          </a:p>
          <a:p>
            <a:endParaRPr lang="el-GR" dirty="0" smtClean="0"/>
          </a:p>
          <a:p>
            <a:r>
              <a:rPr lang="el-GR" dirty="0" smtClean="0"/>
              <a:t>Επανάληψη στερεοτυπικών κινήσεων αυτιστικού τύπου (ρυθμικές κινήσεις κορμού ή χτύπημα κεφαλιού</a:t>
            </a:r>
          </a:p>
          <a:p>
            <a:endParaRPr lang="en-US" dirty="0" smtClean="0"/>
          </a:p>
          <a:p>
            <a:r>
              <a:rPr lang="el-GR" dirty="0" smtClean="0"/>
              <a:t>Κοινωνική απομόνωση</a:t>
            </a:r>
          </a:p>
          <a:p>
            <a:endParaRPr lang="el-GR" dirty="0" smtClean="0"/>
          </a:p>
          <a:p>
            <a:r>
              <a:rPr lang="el-GR" dirty="0" smtClean="0"/>
              <a:t>Συναισθηματικές δυσκολίες </a:t>
            </a:r>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ΚΡΙΤΗΡΙΑ ΑΝΑΓΝΩΡΙΣΗΣ</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Όπως και στην σωματική </a:t>
            </a:r>
          </a:p>
          <a:p>
            <a:pPr algn="just"/>
            <a:endParaRPr lang="el-GR" dirty="0" smtClean="0"/>
          </a:p>
          <a:p>
            <a:pPr algn="just"/>
            <a:r>
              <a:rPr lang="el-GR" dirty="0" err="1" smtClean="0"/>
              <a:t>Καθυστερηση</a:t>
            </a:r>
            <a:r>
              <a:rPr lang="el-GR" dirty="0" smtClean="0"/>
              <a:t> </a:t>
            </a:r>
            <a:r>
              <a:rPr lang="el-GR" dirty="0" err="1" smtClean="0"/>
              <a:t>σωματικης</a:t>
            </a:r>
            <a:r>
              <a:rPr lang="el-GR" dirty="0" smtClean="0"/>
              <a:t>/ ψυχολογικής </a:t>
            </a:r>
            <a:r>
              <a:rPr lang="el-GR" dirty="0" err="1" smtClean="0"/>
              <a:t>αναπτυξης</a:t>
            </a:r>
            <a:endParaRPr lang="el-GR" dirty="0" smtClean="0"/>
          </a:p>
          <a:p>
            <a:pPr algn="just"/>
            <a:endParaRPr lang="el-GR" dirty="0" smtClean="0"/>
          </a:p>
          <a:p>
            <a:pPr algn="just"/>
            <a:r>
              <a:rPr lang="el-GR" dirty="0" err="1" smtClean="0"/>
              <a:t>Διαταραχες</a:t>
            </a:r>
            <a:r>
              <a:rPr lang="el-GR" dirty="0" smtClean="0"/>
              <a:t> στο λόγο και στην έκφραση συναισθήματος</a:t>
            </a:r>
          </a:p>
          <a:p>
            <a:pPr algn="just"/>
            <a:endParaRPr lang="el-GR" dirty="0" smtClean="0"/>
          </a:p>
          <a:p>
            <a:pPr algn="just"/>
            <a:r>
              <a:rPr lang="el-GR" dirty="0" smtClean="0"/>
              <a:t>Δυσκολία στις διαπροσωπικές σχέσεις/</a:t>
            </a:r>
            <a:r>
              <a:rPr lang="el-GR" dirty="0" err="1" smtClean="0"/>
              <a:t>φιλιες</a:t>
            </a:r>
            <a:r>
              <a:rPr lang="el-GR" dirty="0" smtClean="0"/>
              <a:t>/σχέση με ενήλικες πχ δάσκαλο</a:t>
            </a:r>
          </a:p>
          <a:p>
            <a:pPr algn="just"/>
            <a:endParaRPr lang="el-GR" dirty="0" smtClean="0"/>
          </a:p>
          <a:p>
            <a:pPr algn="just"/>
            <a:r>
              <a:rPr lang="el-GR" dirty="0" smtClean="0"/>
              <a:t>Αυστηροί απορριπτικοί αδιάφοροι </a:t>
            </a:r>
            <a:r>
              <a:rPr lang="el-GR" dirty="0" err="1" smtClean="0"/>
              <a:t>γονεις</a:t>
            </a:r>
            <a:r>
              <a:rPr lang="el-GR" dirty="0" smtClean="0"/>
              <a:t> ή με υπερβολικές προσδοκίες </a:t>
            </a:r>
          </a:p>
          <a:p>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08688"/>
          </a:xfrm>
        </p:spPr>
        <p:txBody>
          <a:bodyPr>
            <a:normAutofit fontScale="90000"/>
          </a:bodyPr>
          <a:lstStyle/>
          <a:p>
            <a:r>
              <a:rPr lang="el-GR" dirty="0" smtClean="0"/>
              <a:t>                    ΠΑΡΑΜΕΛΗΣΗ </a:t>
            </a:r>
            <a:endParaRPr lang="el-GR" dirty="0"/>
          </a:p>
        </p:txBody>
      </p:sp>
      <p:sp>
        <p:nvSpPr>
          <p:cNvPr id="3" name="2 - Θέση περιεχομένου"/>
          <p:cNvSpPr>
            <a:spLocks noGrp="1"/>
          </p:cNvSpPr>
          <p:nvPr>
            <p:ph idx="1"/>
          </p:nvPr>
        </p:nvSpPr>
        <p:spPr>
          <a:xfrm>
            <a:off x="457200" y="1484784"/>
            <a:ext cx="8229600" cy="4839816"/>
          </a:xfrm>
        </p:spPr>
        <p:txBody>
          <a:bodyPr>
            <a:normAutofit fontScale="85000" lnSpcReduction="10000"/>
          </a:bodyPr>
          <a:lstStyle/>
          <a:p>
            <a:pPr algn="just"/>
            <a:r>
              <a:rPr lang="el-GR" dirty="0" smtClean="0"/>
              <a:t>Αποτυχία γονέα να εξασφαλίσει επαρκή τροφή, στέγη, ρουχισμό, μόρφωση και ιατρική περίθαλψη καθώς και επιτήρηση και προστασία από οποιοδήποτε κίνδυνο</a:t>
            </a:r>
          </a:p>
          <a:p>
            <a:pPr algn="just"/>
            <a:endParaRPr lang="el-GR" dirty="0" smtClean="0"/>
          </a:p>
          <a:p>
            <a:pPr algn="just"/>
            <a:r>
              <a:rPr lang="el-GR" dirty="0" smtClean="0"/>
              <a:t>Σωματική: (βασικές βιοτικές ανάγκες, έκθεση σε κίνδυνο)</a:t>
            </a:r>
          </a:p>
          <a:p>
            <a:pPr algn="just"/>
            <a:r>
              <a:rPr lang="el-GR" dirty="0" smtClean="0"/>
              <a:t>Ιατρική : (αμέλεια ιατρικής φροντίδας, αθέτηση ιατρικών συμβουλών, μη τήρηση θεραπευτικής αγωγής)</a:t>
            </a:r>
          </a:p>
          <a:p>
            <a:pPr algn="just"/>
            <a:r>
              <a:rPr lang="el-GR" dirty="0" smtClean="0"/>
              <a:t>Εκπαιδευτική : (μη παρακολούθηση υποχρεωτικής εκπαίδευσης, </a:t>
            </a:r>
            <a:r>
              <a:rPr lang="el-GR" dirty="0" err="1" smtClean="0"/>
              <a:t>συχνες</a:t>
            </a:r>
            <a:r>
              <a:rPr lang="el-GR" dirty="0" smtClean="0"/>
              <a:t> </a:t>
            </a:r>
            <a:r>
              <a:rPr lang="el-GR" dirty="0" err="1" smtClean="0"/>
              <a:t>απουσιες</a:t>
            </a:r>
            <a:r>
              <a:rPr lang="el-GR" dirty="0" smtClean="0"/>
              <a:t>, διακεκομμένη </a:t>
            </a:r>
            <a:r>
              <a:rPr lang="el-GR" dirty="0" err="1" smtClean="0"/>
              <a:t>φοιτηση</a:t>
            </a:r>
            <a:r>
              <a:rPr lang="el-GR" dirty="0" smtClean="0"/>
              <a:t>, μη ένταξη σε πλαίσιο ειδικής αγωγής, μη κάλυψη εκπαιδευτικών αναγκών)</a:t>
            </a:r>
          </a:p>
          <a:p>
            <a:pPr algn="just"/>
            <a:r>
              <a:rPr lang="el-GR" dirty="0" err="1" smtClean="0"/>
              <a:t>Συναισθηματικη</a:t>
            </a:r>
            <a:r>
              <a:rPr lang="el-GR" dirty="0" smtClean="0"/>
              <a:t>/ψυχολογική: διαθεσιμότητα και αδιαφορία σε εκκλήσεις παιδιών για αγάπη και φροντίδα, έκθεση σε σκηνές ενδοοικογενειακής βίας, κοινωνική απομόνωση, απόρριψη</a:t>
            </a:r>
          </a:p>
          <a:p>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ΚΡΙΤΗΡΙΑ ΑΝΑΓΝΩΡΙΣΗΣ</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err="1" smtClean="0"/>
              <a:t>Υποσιτισμος</a:t>
            </a:r>
            <a:r>
              <a:rPr lang="el-GR" dirty="0" smtClean="0"/>
              <a:t> , απουσία πρωινού στο σχολείο</a:t>
            </a:r>
          </a:p>
          <a:p>
            <a:r>
              <a:rPr lang="el-GR" dirty="0" smtClean="0"/>
              <a:t>Κακή σωματική υγιεινή (δυσοσμία, δέρμα, μαλλιά, στοματική υγιεινή, βρώμικα φθαρμένα ρούχα ή ακατάλληλα με την εποχή)</a:t>
            </a:r>
          </a:p>
          <a:p>
            <a:r>
              <a:rPr lang="el-GR" dirty="0" smtClean="0"/>
              <a:t>Απώλεια κιλών / αδυναμία</a:t>
            </a:r>
          </a:p>
          <a:p>
            <a:r>
              <a:rPr lang="el-GR" dirty="0" smtClean="0"/>
              <a:t>Έντονη κόπωση (υπνηλία, αδυναμία παρακολούθησης μαθήματος, ζαλάδα, λιποθυμία)</a:t>
            </a:r>
          </a:p>
          <a:p>
            <a:r>
              <a:rPr lang="el-GR" dirty="0" smtClean="0"/>
              <a:t>Συχνές απουσίες από το σχολείο</a:t>
            </a:r>
          </a:p>
          <a:p>
            <a:r>
              <a:rPr lang="el-GR" dirty="0" smtClean="0"/>
              <a:t>Συχνές ασθένειες/</a:t>
            </a:r>
            <a:r>
              <a:rPr lang="el-GR" dirty="0" err="1" smtClean="0"/>
              <a:t>τσιμπίματα</a:t>
            </a:r>
            <a:r>
              <a:rPr lang="el-GR" dirty="0" smtClean="0"/>
              <a:t> ή δάγκωμα από ζώα ή έντομα</a:t>
            </a:r>
          </a:p>
          <a:p>
            <a:r>
              <a:rPr lang="el-GR" dirty="0" smtClean="0"/>
              <a:t>Κακές συνθήκες στέγασης</a:t>
            </a:r>
          </a:p>
          <a:p>
            <a:r>
              <a:rPr lang="el-GR" dirty="0" smtClean="0"/>
              <a:t>Επαιτεία/περιφορά στο δρόμο</a:t>
            </a:r>
            <a:endParaRPr 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ΑΠΟΚΑΛΥΨΗ ΚΑΚΟΠΟΙΗΣΗΣ</a:t>
            </a:r>
            <a:endParaRPr lang="el-GR" dirty="0"/>
          </a:p>
        </p:txBody>
      </p:sp>
      <p:sp>
        <p:nvSpPr>
          <p:cNvPr id="3" name="2 - Θέση περιεχομένου"/>
          <p:cNvSpPr>
            <a:spLocks noGrp="1"/>
          </p:cNvSpPr>
          <p:nvPr>
            <p:ph idx="1"/>
          </p:nvPr>
        </p:nvSpPr>
        <p:spPr/>
        <p:txBody>
          <a:bodyPr/>
          <a:lstStyle/>
          <a:p>
            <a:pPr algn="just"/>
            <a:r>
              <a:rPr lang="el-GR" dirty="0" smtClean="0"/>
              <a:t>Στην </a:t>
            </a:r>
            <a:r>
              <a:rPr lang="el-GR" dirty="0" err="1" smtClean="0"/>
              <a:t>πλειονοτητα</a:t>
            </a:r>
            <a:r>
              <a:rPr lang="el-GR" dirty="0" smtClean="0"/>
              <a:t> τα </a:t>
            </a:r>
            <a:r>
              <a:rPr lang="el-GR" dirty="0" err="1" smtClean="0"/>
              <a:t>ανηλικα</a:t>
            </a:r>
            <a:r>
              <a:rPr lang="el-GR" dirty="0" smtClean="0"/>
              <a:t> </a:t>
            </a:r>
            <a:r>
              <a:rPr lang="el-GR" dirty="0" err="1" smtClean="0"/>
              <a:t>θυματα</a:t>
            </a:r>
            <a:r>
              <a:rPr lang="el-GR" dirty="0" smtClean="0"/>
              <a:t> δεν </a:t>
            </a:r>
            <a:r>
              <a:rPr lang="el-GR" dirty="0" err="1" smtClean="0"/>
              <a:t>μιλουν</a:t>
            </a:r>
            <a:r>
              <a:rPr lang="el-GR" dirty="0" smtClean="0"/>
              <a:t> ποτέ</a:t>
            </a:r>
          </a:p>
          <a:p>
            <a:pPr algn="just"/>
            <a:r>
              <a:rPr lang="el-GR" dirty="0" smtClean="0"/>
              <a:t>30-80 % </a:t>
            </a:r>
            <a:r>
              <a:rPr lang="el-GR" dirty="0" err="1" smtClean="0"/>
              <a:t>αρνειται</a:t>
            </a:r>
            <a:r>
              <a:rPr lang="el-GR" dirty="0" smtClean="0"/>
              <a:t> να </a:t>
            </a:r>
            <a:r>
              <a:rPr lang="el-GR" dirty="0" err="1" smtClean="0"/>
              <a:t>αποκαλυψει</a:t>
            </a:r>
            <a:r>
              <a:rPr lang="el-GR" dirty="0" smtClean="0"/>
              <a:t> την </a:t>
            </a:r>
            <a:r>
              <a:rPr lang="el-GR" dirty="0" err="1" smtClean="0"/>
              <a:t>θυματοποιηση</a:t>
            </a:r>
            <a:r>
              <a:rPr lang="el-GR" dirty="0" smtClean="0"/>
              <a:t> </a:t>
            </a:r>
            <a:r>
              <a:rPr lang="el-GR" dirty="0" err="1" smtClean="0"/>
              <a:t>μεχρι</a:t>
            </a:r>
            <a:r>
              <a:rPr lang="el-GR" dirty="0" smtClean="0"/>
              <a:t> την </a:t>
            </a:r>
            <a:r>
              <a:rPr lang="el-GR" dirty="0" err="1" smtClean="0"/>
              <a:t>ενηλικιωση</a:t>
            </a:r>
            <a:endParaRPr lang="el-GR" dirty="0" smtClean="0"/>
          </a:p>
          <a:p>
            <a:pPr algn="just"/>
            <a:r>
              <a:rPr lang="el-GR" dirty="0" smtClean="0"/>
              <a:t>Λόγοι: </a:t>
            </a:r>
            <a:r>
              <a:rPr lang="el-GR" dirty="0" err="1" smtClean="0"/>
              <a:t>φοβος</a:t>
            </a:r>
            <a:r>
              <a:rPr lang="el-GR" dirty="0" smtClean="0"/>
              <a:t> </a:t>
            </a:r>
            <a:r>
              <a:rPr lang="el-GR" dirty="0" err="1" smtClean="0"/>
              <a:t>κατηγοριας</a:t>
            </a:r>
            <a:r>
              <a:rPr lang="el-GR" dirty="0" smtClean="0"/>
              <a:t> ή </a:t>
            </a:r>
            <a:r>
              <a:rPr lang="el-GR" dirty="0" err="1" smtClean="0"/>
              <a:t>αναξιοπιστιας</a:t>
            </a:r>
            <a:r>
              <a:rPr lang="el-GR" dirty="0" smtClean="0"/>
              <a:t> ή </a:t>
            </a:r>
            <a:r>
              <a:rPr lang="el-GR" dirty="0" err="1" smtClean="0"/>
              <a:t>αντιποινων</a:t>
            </a:r>
            <a:r>
              <a:rPr lang="el-GR" dirty="0" smtClean="0"/>
              <a:t> </a:t>
            </a:r>
            <a:r>
              <a:rPr lang="el-GR" dirty="0" err="1" smtClean="0"/>
              <a:t>αποδραστη</a:t>
            </a:r>
            <a:r>
              <a:rPr lang="el-GR" dirty="0" smtClean="0"/>
              <a:t>, </a:t>
            </a:r>
            <a:r>
              <a:rPr lang="el-GR" dirty="0" err="1" smtClean="0"/>
              <a:t>ντροπη</a:t>
            </a:r>
            <a:r>
              <a:rPr lang="el-GR" dirty="0" smtClean="0"/>
              <a:t> και </a:t>
            </a:r>
            <a:r>
              <a:rPr lang="el-GR" dirty="0" err="1" smtClean="0"/>
              <a:t>συνενοχη</a:t>
            </a:r>
            <a:endParaRPr lang="el-GR" dirty="0" smtClean="0"/>
          </a:p>
          <a:p>
            <a:endParaRPr lang="el-GR" dirty="0" smtClean="0"/>
          </a:p>
          <a:p>
            <a:pPr algn="just"/>
            <a:r>
              <a:rPr lang="el-GR" dirty="0" err="1" smtClean="0"/>
              <a:t>Κακοι</a:t>
            </a:r>
            <a:r>
              <a:rPr lang="el-GR" dirty="0" smtClean="0"/>
              <a:t> χειρισμοί του εκπαιδευτικού μπορεί να πληγώσουν, αποθαρρύνουν, να καθοδηγήσουν και να αποκλείσουν οποιαδήποτε προσπάθεια αποκάλυψης στο μέλλον</a:t>
            </a:r>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836712"/>
            <a:ext cx="8229600" cy="792088"/>
          </a:xfrm>
        </p:spPr>
        <p:txBody>
          <a:bodyPr>
            <a:normAutofit fontScale="90000"/>
          </a:bodyPr>
          <a:lstStyle/>
          <a:p>
            <a:pPr algn="ctr"/>
            <a:r>
              <a:rPr lang="el-GR" dirty="0" smtClean="0"/>
              <a:t>ΑΠΟΚΑΛΥΨΗ ΔΙΑΧΕΙΡΙΣΗ ΑΠΟ ΤΟΝ ΕΚΠΑΙΔΕΥΤΙΚΟ</a:t>
            </a:r>
            <a:endParaRPr lang="el-GR" dirty="0"/>
          </a:p>
        </p:txBody>
      </p:sp>
      <p:sp>
        <p:nvSpPr>
          <p:cNvPr id="3" name="2 - Θέση περιεχομένου"/>
          <p:cNvSpPr>
            <a:spLocks noGrp="1"/>
          </p:cNvSpPr>
          <p:nvPr>
            <p:ph idx="1"/>
          </p:nvPr>
        </p:nvSpPr>
        <p:spPr/>
        <p:txBody>
          <a:bodyPr>
            <a:normAutofit fontScale="55000" lnSpcReduction="20000"/>
          </a:bodyPr>
          <a:lstStyle/>
          <a:p>
            <a:endParaRPr lang="el-GR" dirty="0" smtClean="0"/>
          </a:p>
          <a:p>
            <a:pPr algn="just">
              <a:lnSpc>
                <a:spcPct val="170000"/>
              </a:lnSpc>
            </a:pPr>
            <a:r>
              <a:rPr lang="el-GR" dirty="0" smtClean="0"/>
              <a:t>Πιστέψτε το και μην αμφισβητείτε τα λεγόμενα του. </a:t>
            </a:r>
          </a:p>
          <a:p>
            <a:pPr algn="just">
              <a:lnSpc>
                <a:spcPct val="170000"/>
              </a:lnSpc>
            </a:pPr>
            <a:r>
              <a:rPr lang="el-GR" dirty="0" smtClean="0"/>
              <a:t>Διατήρηση  ψυχραιμίας. </a:t>
            </a:r>
          </a:p>
          <a:p>
            <a:pPr algn="just">
              <a:lnSpc>
                <a:spcPct val="170000"/>
              </a:lnSpc>
            </a:pPr>
            <a:r>
              <a:rPr lang="el-GR" dirty="0" smtClean="0"/>
              <a:t>Αποφυγή μορφασμού ή εκφράσεων που θα μπορούσε να δηλώσει συναισθήματα θυμού, έκπληξης, αναστάτωσης, αηδίας, αποστροφής κλπ. </a:t>
            </a:r>
          </a:p>
          <a:p>
            <a:pPr algn="just">
              <a:lnSpc>
                <a:spcPct val="170000"/>
              </a:lnSpc>
            </a:pPr>
            <a:r>
              <a:rPr lang="el-GR" dirty="0" smtClean="0"/>
              <a:t>Επιλογή  ασφαλούς χώρου στο σχολείο που να μετριάζει τον φόβο του και να προστατεύει την </a:t>
            </a:r>
            <a:r>
              <a:rPr lang="el-GR" dirty="0" err="1" smtClean="0"/>
              <a:t>ιδιωτικότητά</a:t>
            </a:r>
            <a:r>
              <a:rPr lang="el-GR" dirty="0" smtClean="0"/>
              <a:t> του. </a:t>
            </a:r>
          </a:p>
          <a:p>
            <a:pPr algn="just">
              <a:lnSpc>
                <a:spcPct val="170000"/>
              </a:lnSpc>
            </a:pPr>
            <a:r>
              <a:rPr lang="el-GR" dirty="0" smtClean="0"/>
              <a:t>Ενθαρρύνετε την ελεύθερη αφήγηση των γεγονότων, μη διακόπτετε και μη ρωτάτε λεπτομέρειες. </a:t>
            </a:r>
          </a:p>
          <a:p>
            <a:pPr algn="just">
              <a:lnSpc>
                <a:spcPct val="170000"/>
              </a:lnSpc>
            </a:pPr>
            <a:r>
              <a:rPr lang="el-GR" dirty="0" smtClean="0"/>
              <a:t>Προσεκτική ακρόαση, αποφυγή κριτικής. </a:t>
            </a:r>
          </a:p>
          <a:p>
            <a:pPr algn="just">
              <a:lnSpc>
                <a:spcPct val="170000"/>
              </a:lnSpc>
            </a:pPr>
            <a:r>
              <a:rPr lang="el-GR" dirty="0" smtClean="0"/>
              <a:t> Επαρκής χρόνος. </a:t>
            </a:r>
          </a:p>
          <a:p>
            <a:pPr algn="just">
              <a:lnSpc>
                <a:spcPct val="170000"/>
              </a:lnSpc>
            </a:pPr>
            <a:r>
              <a:rPr lang="el-GR" dirty="0" smtClean="0"/>
              <a:t> Κατανόηση της δυσκολία του να μιλήσει για </a:t>
            </a:r>
            <a:r>
              <a:rPr lang="el-GR" dirty="0" err="1" smtClean="0"/>
              <a:t>ό,τι</a:t>
            </a:r>
            <a:r>
              <a:rPr lang="el-GR" dirty="0" smtClean="0"/>
              <a:t> του συμβαίνει και σεβασμός των </a:t>
            </a:r>
            <a:r>
              <a:rPr lang="el-GR" dirty="0" err="1" smtClean="0"/>
              <a:t>συναισθήματων</a:t>
            </a:r>
            <a:r>
              <a:rPr lang="el-GR" dirty="0" smtClean="0"/>
              <a:t> ντροπής, φόβου και ενοχής που νιώθει. </a:t>
            </a:r>
          </a:p>
          <a:p>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ΑΠΟΚΑΛΥΨΗ ΔΙΑΧΕΙΡΙΣΗ ΑΠΟ ΤΟΝ ΕΚΠΑΙΔΕΥΤΙΚΟ</a:t>
            </a:r>
            <a:endParaRPr lang="el-GR" dirty="0"/>
          </a:p>
        </p:txBody>
      </p:sp>
      <p:sp>
        <p:nvSpPr>
          <p:cNvPr id="3" name="2 - Θέση περιεχομένου"/>
          <p:cNvSpPr>
            <a:spLocks noGrp="1"/>
          </p:cNvSpPr>
          <p:nvPr>
            <p:ph idx="1"/>
          </p:nvPr>
        </p:nvSpPr>
        <p:spPr>
          <a:xfrm>
            <a:off x="457200" y="1935480"/>
            <a:ext cx="8229600" cy="4661872"/>
          </a:xfrm>
        </p:spPr>
        <p:txBody>
          <a:bodyPr>
            <a:normAutofit fontScale="40000" lnSpcReduction="20000"/>
          </a:bodyPr>
          <a:lstStyle/>
          <a:p>
            <a:pPr>
              <a:lnSpc>
                <a:spcPct val="170000"/>
              </a:lnSpc>
            </a:pPr>
            <a:r>
              <a:rPr lang="el-GR" dirty="0" smtClean="0"/>
              <a:t> Αποφυγή άσκησης πίεσης. </a:t>
            </a:r>
          </a:p>
          <a:p>
            <a:pPr>
              <a:lnSpc>
                <a:spcPct val="170000"/>
              </a:lnSpc>
            </a:pPr>
            <a:r>
              <a:rPr lang="el-GR" dirty="0" smtClean="0"/>
              <a:t> Αποφύγετε να χαρακτηρίσετε το δράστη και τις άδικες πράξεις του. </a:t>
            </a:r>
          </a:p>
          <a:p>
            <a:pPr>
              <a:lnSpc>
                <a:spcPct val="170000"/>
              </a:lnSpc>
            </a:pPr>
            <a:r>
              <a:rPr lang="el-GR" dirty="0" smtClean="0"/>
              <a:t> Μη ρωτήσετε ποτέ το παιδί γιατί δεν μίλησε νωρίτερα για την κακοποίησή του  ή γιατί δεν προσπάθησε να την σταματήσει. </a:t>
            </a:r>
          </a:p>
          <a:p>
            <a:pPr>
              <a:lnSpc>
                <a:spcPct val="170000"/>
              </a:lnSpc>
            </a:pPr>
            <a:r>
              <a:rPr lang="el-GR" dirty="0" smtClean="0"/>
              <a:t> Μην του ζητήσετε να σας δείξει στο σώμα του τα σημάδια της και μην προσπαθήσετε να διερευνήσετε περαιτέρω τους ισχυρισμούς του. </a:t>
            </a:r>
          </a:p>
          <a:p>
            <a:pPr>
              <a:lnSpc>
                <a:spcPct val="170000"/>
              </a:lnSpc>
            </a:pPr>
            <a:r>
              <a:rPr lang="el-GR" dirty="0" smtClean="0"/>
              <a:t> Όταν ολοκληρώσει την αφήγησή του, πείτε στο παιδί ότι δε συμβαίνει μόνο σε αυτό, ότι  πολλά παιδιά κακοποιούνται και για να το κάνετε να αισθανθεί πιο άνετα αναφέρετε ότι και εσείς ο ίδιος είστε γνώστης τέτοιων περιστατικών. </a:t>
            </a:r>
          </a:p>
          <a:p>
            <a:pPr>
              <a:lnSpc>
                <a:spcPct val="170000"/>
              </a:lnSpc>
            </a:pPr>
            <a:r>
              <a:rPr lang="el-GR" dirty="0" smtClean="0"/>
              <a:t>Καθησυχάστε τους φόβους του. </a:t>
            </a:r>
          </a:p>
          <a:p>
            <a:pPr>
              <a:lnSpc>
                <a:spcPct val="170000"/>
              </a:lnSpc>
            </a:pPr>
            <a:r>
              <a:rPr lang="el-GR" dirty="0" smtClean="0"/>
              <a:t> Υπογραμμίστε ότι για την κακοποίησή του δεν ευθύνεται το ίδιο. </a:t>
            </a:r>
          </a:p>
          <a:p>
            <a:pPr>
              <a:lnSpc>
                <a:spcPct val="170000"/>
              </a:lnSpc>
            </a:pPr>
            <a:r>
              <a:rPr lang="el-GR" dirty="0" smtClean="0"/>
              <a:t> Δηλώστε πως είστε πάντα στη διάθεσή του πρόθυμος/η να το ακούσετε και να το υποστηρίξετε. </a:t>
            </a:r>
          </a:p>
          <a:p>
            <a:pPr>
              <a:lnSpc>
                <a:spcPct val="170000"/>
              </a:lnSpc>
            </a:pPr>
            <a:r>
              <a:rPr lang="el-GR" dirty="0" smtClean="0"/>
              <a:t> Μην δίνετε υποσχέσεις που δεν μπορείτε να κρατήσετε. </a:t>
            </a:r>
          </a:p>
          <a:p>
            <a:pPr>
              <a:lnSpc>
                <a:spcPct val="170000"/>
              </a:lnSpc>
            </a:pPr>
            <a:r>
              <a:rPr lang="el-GR" dirty="0" smtClean="0"/>
              <a:t>Εξηγήστε ότι το μυστικό είναι </a:t>
            </a:r>
            <a:r>
              <a:rPr lang="el-GR" dirty="0" err="1" smtClean="0"/>
              <a:t>σσφαλές</a:t>
            </a:r>
            <a:r>
              <a:rPr lang="el-GR" dirty="0" smtClean="0"/>
              <a:t>  αλλά ότι  χρειάζεται να ενημερωθούν συγκεκριμένα πρόσωπα των οποίων η παρέμβαση είναι απαραίτητη  </a:t>
            </a:r>
          </a:p>
          <a:p>
            <a:pPr>
              <a:lnSpc>
                <a:spcPct val="170000"/>
              </a:lnSpc>
            </a:pPr>
            <a:r>
              <a:rPr lang="el-GR" dirty="0" smtClean="0"/>
              <a:t> Ενημερώσετε αμέσως τον/την διευθυντή/</a:t>
            </a:r>
            <a:r>
              <a:rPr lang="el-GR" dirty="0" err="1" smtClean="0"/>
              <a:t>ντρια</a:t>
            </a:r>
            <a:r>
              <a:rPr lang="el-GR" dirty="0" smtClean="0"/>
              <a:t> του σχολείου σας και τους ειδικούς  ψυχικής υγείας σε περίπτωση που υπάρχουν στην σχολική μονάδα </a:t>
            </a:r>
          </a:p>
          <a:p>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08688"/>
          </a:xfrm>
        </p:spPr>
        <p:txBody>
          <a:bodyPr>
            <a:normAutofit fontScale="90000"/>
          </a:bodyPr>
          <a:lstStyle/>
          <a:p>
            <a:r>
              <a:rPr lang="el-GR" dirty="0" smtClean="0"/>
              <a:t>               ΗΘΙΚΑ ΔΙΛΗΜΜΑΤΑ</a:t>
            </a:r>
            <a:endParaRPr lang="el-GR" dirty="0"/>
          </a:p>
        </p:txBody>
      </p:sp>
      <p:sp>
        <p:nvSpPr>
          <p:cNvPr id="3" name="2 - Θέση περιεχομένου"/>
          <p:cNvSpPr>
            <a:spLocks noGrp="1"/>
          </p:cNvSpPr>
          <p:nvPr>
            <p:ph idx="1"/>
          </p:nvPr>
        </p:nvSpPr>
        <p:spPr>
          <a:xfrm>
            <a:off x="457200" y="1484784"/>
            <a:ext cx="8229600" cy="4839816"/>
          </a:xfrm>
        </p:spPr>
        <p:txBody>
          <a:bodyPr>
            <a:normAutofit fontScale="92500" lnSpcReduction="10000"/>
          </a:bodyPr>
          <a:lstStyle/>
          <a:p>
            <a:pPr algn="just"/>
            <a:r>
              <a:rPr lang="el-GR" dirty="0" smtClean="0"/>
              <a:t>Ποίκιλα αρνητικά συναισθήματα </a:t>
            </a:r>
            <a:r>
              <a:rPr lang="el-GR" dirty="0" smtClean="0"/>
              <a:t>για το </a:t>
            </a:r>
            <a:r>
              <a:rPr lang="el-GR" dirty="0" smtClean="0"/>
              <a:t>δράστη</a:t>
            </a:r>
            <a:endParaRPr lang="el-GR" dirty="0" smtClean="0"/>
          </a:p>
          <a:p>
            <a:pPr algn="just"/>
            <a:r>
              <a:rPr lang="el-GR" dirty="0" smtClean="0"/>
              <a:t>Αμφισβήτηση αλήθειας από </a:t>
            </a:r>
            <a:r>
              <a:rPr lang="el-GR" dirty="0" smtClean="0"/>
              <a:t>τα </a:t>
            </a:r>
            <a:r>
              <a:rPr lang="el-GR" dirty="0" smtClean="0"/>
              <a:t>λεγόμενα </a:t>
            </a:r>
            <a:r>
              <a:rPr lang="el-GR" dirty="0" smtClean="0"/>
              <a:t>του </a:t>
            </a:r>
            <a:r>
              <a:rPr lang="el-GR" dirty="0" smtClean="0"/>
              <a:t>παιδιού</a:t>
            </a:r>
            <a:endParaRPr lang="el-GR" dirty="0" smtClean="0"/>
          </a:p>
          <a:p>
            <a:pPr algn="just"/>
            <a:r>
              <a:rPr lang="el-GR" dirty="0" smtClean="0"/>
              <a:t>Φόβοι αντίποινων </a:t>
            </a:r>
            <a:r>
              <a:rPr lang="el-GR" dirty="0" smtClean="0"/>
              <a:t>από το </a:t>
            </a:r>
            <a:r>
              <a:rPr lang="el-GR" dirty="0" smtClean="0"/>
              <a:t>δράστη</a:t>
            </a:r>
            <a:endParaRPr lang="el-GR" dirty="0" smtClean="0"/>
          </a:p>
          <a:p>
            <a:pPr algn="just"/>
            <a:r>
              <a:rPr lang="el-GR" dirty="0" smtClean="0"/>
              <a:t>Φόβος εμπλοκής </a:t>
            </a:r>
            <a:r>
              <a:rPr lang="el-GR" dirty="0" smtClean="0"/>
              <a:t>στις </a:t>
            </a:r>
            <a:r>
              <a:rPr lang="el-GR" dirty="0" smtClean="0"/>
              <a:t>διαδικασίες</a:t>
            </a:r>
            <a:endParaRPr lang="el-GR" dirty="0" smtClean="0"/>
          </a:p>
          <a:p>
            <a:pPr algn="just"/>
            <a:r>
              <a:rPr lang="el-GR" dirty="0" smtClean="0"/>
              <a:t>Έλλειψη εμπιστοσύνης </a:t>
            </a:r>
            <a:r>
              <a:rPr lang="el-GR" dirty="0" smtClean="0"/>
              <a:t>στην </a:t>
            </a:r>
            <a:r>
              <a:rPr lang="el-GR" dirty="0" smtClean="0"/>
              <a:t>Δικαιοσύνη </a:t>
            </a:r>
            <a:r>
              <a:rPr lang="el-GR" dirty="0" smtClean="0"/>
              <a:t>ή </a:t>
            </a:r>
            <a:r>
              <a:rPr lang="el-GR" dirty="0" smtClean="0"/>
              <a:t>ματαίωση </a:t>
            </a:r>
            <a:r>
              <a:rPr lang="el-GR" dirty="0" smtClean="0"/>
              <a:t>για την σωστή απονομή της</a:t>
            </a:r>
          </a:p>
          <a:p>
            <a:r>
              <a:rPr lang="el-GR" dirty="0" smtClean="0"/>
              <a:t>Διαχείριση συναισθημάτων που προκύπτουν είναι  </a:t>
            </a:r>
            <a:r>
              <a:rPr lang="el-GR" u="sng" dirty="0" smtClean="0"/>
              <a:t>υψίστης σημασίας</a:t>
            </a:r>
          </a:p>
          <a:p>
            <a:endParaRPr lang="el-GR" dirty="0" smtClean="0"/>
          </a:p>
          <a:p>
            <a:pPr algn="just"/>
            <a:r>
              <a:rPr lang="el-GR" dirty="0" smtClean="0"/>
              <a:t>! Αποφυγή ανακριτικών  τακτικών, αναζήτηση αποδεικτικών στοιχείων, μαρτύρων, διερεύνηση σώματος παιδιού -&gt; </a:t>
            </a:r>
            <a:r>
              <a:rPr lang="el-GR" dirty="0" smtClean="0"/>
              <a:t>Έργο  </a:t>
            </a:r>
            <a:r>
              <a:rPr lang="el-GR" dirty="0" smtClean="0"/>
              <a:t>ανακριτή δικαιοσύνης, γιατρών και ειδικών ψυχικής υγείας</a:t>
            </a:r>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   ΣΗΜΑΝΤΙΚΑ ΒΗΜΑΤΑ ΜΕΤΑ     ΤΗΝ ΑΠΟΚΑΛΥΨΗ</a:t>
            </a:r>
            <a:endParaRPr lang="el-GR" dirty="0"/>
          </a:p>
        </p:txBody>
      </p:sp>
      <p:sp>
        <p:nvSpPr>
          <p:cNvPr id="3" name="2 - Θέση περιεχομένου"/>
          <p:cNvSpPr>
            <a:spLocks noGrp="1"/>
          </p:cNvSpPr>
          <p:nvPr>
            <p:ph idx="1"/>
          </p:nvPr>
        </p:nvSpPr>
        <p:spPr/>
        <p:txBody>
          <a:bodyPr/>
          <a:lstStyle/>
          <a:p>
            <a:endParaRPr lang="el-GR" dirty="0" smtClean="0"/>
          </a:p>
          <a:p>
            <a:endParaRPr lang="el-GR" dirty="0" smtClean="0"/>
          </a:p>
          <a:p>
            <a:r>
              <a:rPr lang="el-GR" dirty="0" smtClean="0"/>
              <a:t>Εκτίμηση αν το παιδί είναι ασφαλές ή κινδυνεύει τόσο από το δράστη ή το ίδιο (αυτοτραυματισμοί / ιδέες αυτοκτονίας/ φυγής)</a:t>
            </a:r>
          </a:p>
          <a:p>
            <a:endParaRPr lang="el-GR" dirty="0" smtClean="0"/>
          </a:p>
          <a:p>
            <a:r>
              <a:rPr lang="el-GR" dirty="0" smtClean="0"/>
              <a:t>Ενημέρωση του Διευθυντή /Ειδικών</a:t>
            </a:r>
          </a:p>
          <a:p>
            <a:endParaRPr lang="el-G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ΟΡΙΣΜΟΙ</a:t>
            </a:r>
            <a:endParaRPr lang="el-GR" dirty="0"/>
          </a:p>
        </p:txBody>
      </p:sp>
      <p:sp>
        <p:nvSpPr>
          <p:cNvPr id="3" name="2 - Θέση περιεχομένου"/>
          <p:cNvSpPr>
            <a:spLocks noGrp="1"/>
          </p:cNvSpPr>
          <p:nvPr>
            <p:ph idx="1"/>
          </p:nvPr>
        </p:nvSpPr>
        <p:spPr/>
        <p:txBody>
          <a:bodyPr/>
          <a:lstStyle/>
          <a:p>
            <a:pPr algn="just">
              <a:buNone/>
            </a:pPr>
            <a:r>
              <a:rPr lang="el-GR" dirty="0" smtClean="0"/>
              <a:t>        </a:t>
            </a:r>
          </a:p>
          <a:p>
            <a:pPr algn="just">
              <a:buNone/>
            </a:pPr>
            <a:r>
              <a:rPr lang="el-GR" dirty="0" smtClean="0"/>
              <a:t>              </a:t>
            </a:r>
            <a:r>
              <a:rPr lang="el-GR" b="1" dirty="0" smtClean="0"/>
              <a:t>Κακοποίηση</a:t>
            </a:r>
            <a:r>
              <a:rPr lang="el-GR" dirty="0" smtClean="0"/>
              <a:t> και </a:t>
            </a:r>
            <a:r>
              <a:rPr lang="el-GR" b="1" dirty="0" smtClean="0"/>
              <a:t>παραμέληση παιδιών</a:t>
            </a:r>
          </a:p>
          <a:p>
            <a:pPr algn="just">
              <a:buNone/>
            </a:pPr>
            <a:r>
              <a:rPr lang="el-GR" dirty="0" smtClean="0"/>
              <a:t> </a:t>
            </a:r>
          </a:p>
          <a:p>
            <a:pPr algn="just"/>
            <a:r>
              <a:rPr lang="el-GR" dirty="0" smtClean="0"/>
              <a:t>«ένας ή περισσότεροι ενήλικες που έχουν την ευθύνη ενός παιδιού, προκαλούν ή επιτρέπουν να προκληθούν στο παιδί σωματικές κακώσεις ή συνθήκες στέρησης σε τέτοιο βαθμό, ώστε συχνά να επιφέρουν σοβαρές διαταραχές σωματικής, νοητικής, συναισθηματικής ή κοινωνικής μορφής, ακόμα και τον θάνατο». </a:t>
            </a:r>
            <a:endParaRPr lang="el-G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852704"/>
          </a:xfrm>
        </p:spPr>
        <p:txBody>
          <a:bodyPr>
            <a:normAutofit fontScale="90000"/>
          </a:bodyPr>
          <a:lstStyle/>
          <a:p>
            <a:pPr algn="ctr"/>
            <a:r>
              <a:rPr lang="el-GR" b="1" dirty="0" smtClean="0"/>
              <a:t>Ν. 3500/2006 (ΦΕΚ 232/Α΄/24.10.2006</a:t>
            </a:r>
            <a:endParaRPr lang="el-GR" dirty="0"/>
          </a:p>
        </p:txBody>
      </p:sp>
      <p:sp>
        <p:nvSpPr>
          <p:cNvPr id="3" name="2 - Θέση περιεχομένου"/>
          <p:cNvSpPr>
            <a:spLocks noGrp="1"/>
          </p:cNvSpPr>
          <p:nvPr>
            <p:ph idx="1"/>
          </p:nvPr>
        </p:nvSpPr>
        <p:spPr>
          <a:xfrm>
            <a:off x="457200" y="1700808"/>
            <a:ext cx="8229600" cy="5157192"/>
          </a:xfrm>
        </p:spPr>
        <p:txBody>
          <a:bodyPr>
            <a:normAutofit fontScale="40000" lnSpcReduction="20000"/>
          </a:bodyPr>
          <a:lstStyle/>
          <a:p>
            <a:pPr>
              <a:buNone/>
            </a:pPr>
            <a:r>
              <a:rPr lang="el-GR" b="1" dirty="0" smtClean="0"/>
              <a:t> </a:t>
            </a:r>
          </a:p>
          <a:p>
            <a:r>
              <a:rPr lang="el-GR" sz="2800" b="1" dirty="0" smtClean="0"/>
              <a:t>Άρθρο 23 </a:t>
            </a:r>
          </a:p>
          <a:p>
            <a:r>
              <a:rPr lang="el-GR" sz="2800" dirty="0" smtClean="0"/>
              <a:t>Υποχρεώσεις των εκπαιδευτικών </a:t>
            </a:r>
          </a:p>
          <a:p>
            <a:pPr algn="just">
              <a:lnSpc>
                <a:spcPct val="170000"/>
              </a:lnSpc>
            </a:pPr>
            <a:r>
              <a:rPr lang="el-GR" sz="2800" b="1" dirty="0" smtClean="0"/>
              <a:t>1. </a:t>
            </a:r>
            <a:r>
              <a:rPr lang="el-GR" sz="2800" dirty="0" smtClean="0"/>
              <a:t>Εκπαιδευτικός της πρωτοβάθμιας ή δευτεροβάθμιας εκπαίδευσης ο οποίος, κατά την εκτέλεση του εκπαιδευτικού του έργου, με οποιονδήποτε τρόπο πληροφορείται ή διαπιστώνει ότι έχει διαπραχθεί σε βάρος μαθητή έγκλημα ενδοοικογενειακής βίας, ενημερώνει, χωρίς καθυστέρηση, τον διευθυντή της σχολικής μονάδας. </a:t>
            </a:r>
          </a:p>
          <a:p>
            <a:pPr algn="just">
              <a:lnSpc>
                <a:spcPct val="170000"/>
              </a:lnSpc>
            </a:pPr>
            <a:r>
              <a:rPr lang="el-GR" sz="2800" dirty="0" smtClean="0"/>
              <a:t>Ο διευθυντής της σχολικής μονάδας ανακοινώνει, αμέσως, την αξιόποινη πράξη </a:t>
            </a:r>
            <a:r>
              <a:rPr lang="el-GR" sz="2800" b="1" dirty="0" smtClean="0"/>
              <a:t>στον αρμόδιο εισαγγελέα</a:t>
            </a:r>
            <a:r>
              <a:rPr lang="el-GR" sz="2800" dirty="0" smtClean="0"/>
              <a:t>, σύμφωνα με τις διατάξεις της παραγράφου 1 το άρθρου 37 του Κώδικα Ποινικής Δικονομίας, ή </a:t>
            </a:r>
            <a:r>
              <a:rPr lang="el-GR" sz="2800" b="1" dirty="0" smtClean="0"/>
              <a:t>στην πλησιέστερη αστυνομική αρχή</a:t>
            </a:r>
            <a:r>
              <a:rPr lang="el-GR" sz="2800" dirty="0" smtClean="0"/>
              <a:t>. Την ίδια υποχρέωση έχουν οι εκπαιδευτικοί και οι διευθυντές των ιδιωτικών σχολείων, καθώς και οι υπεύθυνοι των πάσης φύσεως Μονάδων Προσχολικής Αγωγής. </a:t>
            </a:r>
          </a:p>
          <a:p>
            <a:pPr algn="just">
              <a:lnSpc>
                <a:spcPct val="170000"/>
              </a:lnSpc>
            </a:pPr>
            <a:endParaRPr lang="el-GR" sz="2800" dirty="0" smtClean="0"/>
          </a:p>
          <a:p>
            <a:pPr algn="just">
              <a:lnSpc>
                <a:spcPct val="170000"/>
              </a:lnSpc>
            </a:pPr>
            <a:r>
              <a:rPr lang="el-GR" sz="2800" dirty="0" smtClean="0"/>
              <a:t>2. Κατά την προδικασία και τη διαδικασία στο ακροατήριο, </a:t>
            </a:r>
            <a:r>
              <a:rPr lang="el-GR" sz="2800" b="1" dirty="0" smtClean="0"/>
              <a:t>ο διευθυντής της σχολικής μονάδας</a:t>
            </a:r>
            <a:r>
              <a:rPr lang="el-GR" sz="2800" dirty="0" smtClean="0"/>
              <a:t>, ο οποίος ανακοίνωσε την αξιόποινη πράξη στις παραπάνω αρμόδιες αρχές, </a:t>
            </a:r>
            <a:r>
              <a:rPr lang="el-GR" sz="2800" b="1" dirty="0" smtClean="0"/>
              <a:t>και ο εκπαιδευτικός</a:t>
            </a:r>
            <a:r>
              <a:rPr lang="el-GR" sz="2800" dirty="0" smtClean="0"/>
              <a:t>, ο οποίος την πληροφορήθηκε ή τη διαπίστωσε, </a:t>
            </a:r>
            <a:r>
              <a:rPr lang="el-GR" sz="2800" b="1" dirty="0" smtClean="0"/>
              <a:t>καλούνται να εξετασθούν ως μάρτυρες</a:t>
            </a:r>
            <a:r>
              <a:rPr lang="el-GR" sz="2800" dirty="0" smtClean="0"/>
              <a:t>, </a:t>
            </a:r>
            <a:r>
              <a:rPr lang="el-GR" sz="2800" u="sng" dirty="0" smtClean="0"/>
              <a:t>μόνο αν η πληροφορία δεν αποδεικνύεται με οποιοδήποτε άλλο αποδεικτικό μέσο </a:t>
            </a:r>
          </a:p>
          <a:p>
            <a:pPr algn="just">
              <a:lnSpc>
                <a:spcPct val="170000"/>
              </a:lnSpc>
            </a:pPr>
            <a:endParaRPr lang="el-GR" sz="2800" dirty="0" smtClean="0"/>
          </a:p>
          <a:p>
            <a:pPr algn="just">
              <a:lnSpc>
                <a:spcPct val="170000"/>
              </a:lnSpc>
            </a:pPr>
            <a:r>
              <a:rPr lang="el-GR" sz="2800" dirty="0" smtClean="0"/>
              <a:t>σε περίπτωση που έχει τελεσθεί σε βάρος του ανήλικου θύματος πράξη κακουργηματικού χαρακτήρα, </a:t>
            </a:r>
            <a:r>
              <a:rPr lang="el-GR" sz="2800" b="1" dirty="0" smtClean="0"/>
              <a:t>η παρασιώπηση συνιστά ποινικό αδίκημα (άρθρο 232 παρ. 1 Π.Κ.).</a:t>
            </a:r>
            <a:endParaRPr lang="el-GR"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lnSpc>
                <a:spcPct val="160000"/>
              </a:lnSpc>
            </a:pPr>
            <a:r>
              <a:rPr lang="el-GR" dirty="0" smtClean="0"/>
              <a:t>Σε κάποιες περιπτώσεις είναι δυνατόν το σχολικό πλαίσιο να αναστείλει τη διαδικασία αναφοράς μιας οικογένειας εφόσον και για όσο διάστημα αυτή συνεργάζεται με συμβουλευτικές, θεραπευτικές ή υποστηρικτικές υπηρεσίες της κοινότητας με στόχο την αντιμετώπιση δυσλειτουργιών της οικογενειακής ζωής και το παιδί δεν διατρέχει κίνδυνο. Σε τέτοιες περιπτώσεις ωστόσο, αν η οικογένεια διακόψει τη συνεργασία, το σχολικό πλαίσιο οφείλει να είναι σε ετοιμότητα να υποβάλλει αναφορά στις αρμόδιες αρχές.</a:t>
            </a:r>
            <a:endParaRPr 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36680"/>
          </a:xfrm>
        </p:spPr>
        <p:txBody>
          <a:bodyPr>
            <a:normAutofit fontScale="90000"/>
          </a:bodyPr>
          <a:lstStyle/>
          <a:p>
            <a:r>
              <a:rPr lang="el-GR" dirty="0" smtClean="0"/>
              <a:t>                          ΦΟΡΕΙΣ </a:t>
            </a:r>
            <a:endParaRPr lang="el-GR" dirty="0"/>
          </a:p>
        </p:txBody>
      </p:sp>
      <p:sp>
        <p:nvSpPr>
          <p:cNvPr id="3" name="2 - Θέση περιεχομένου"/>
          <p:cNvSpPr>
            <a:spLocks noGrp="1"/>
          </p:cNvSpPr>
          <p:nvPr>
            <p:ph idx="1"/>
          </p:nvPr>
        </p:nvSpPr>
        <p:spPr>
          <a:xfrm>
            <a:off x="457200" y="1556792"/>
            <a:ext cx="8229600" cy="4767808"/>
          </a:xfrm>
        </p:spPr>
        <p:txBody>
          <a:bodyPr>
            <a:normAutofit fontScale="92500" lnSpcReduction="20000"/>
          </a:bodyPr>
          <a:lstStyle/>
          <a:p>
            <a:r>
              <a:rPr lang="el-GR" dirty="0" smtClean="0"/>
              <a:t>Πλησιέστερη εισαγγελία πχ</a:t>
            </a:r>
          </a:p>
          <a:p>
            <a:pPr>
              <a:buNone/>
            </a:pPr>
            <a:r>
              <a:rPr lang="el-GR" b="1" dirty="0" smtClean="0"/>
              <a:t>    ΕΙΣΑΓΓΕΛΙΑ ΠΡΩΤΟΔΙΚΩΝ ΘΕΣΣΑΛΟΝΙΚΗΣ</a:t>
            </a:r>
          </a:p>
          <a:p>
            <a:pPr>
              <a:buNone/>
            </a:pPr>
            <a:endParaRPr lang="el-GR" dirty="0" smtClean="0"/>
          </a:p>
          <a:p>
            <a:r>
              <a:rPr lang="el-GR" b="1" dirty="0" smtClean="0"/>
              <a:t>ΔΙΕΥΘΥΝΣΗ ΑΜΕΣΗΣ ΔΡΑΣΗΣ «100»</a:t>
            </a:r>
          </a:p>
          <a:p>
            <a:endParaRPr lang="el-GR" b="1" dirty="0" smtClean="0"/>
          </a:p>
          <a:p>
            <a:r>
              <a:rPr lang="el-GR" b="1" dirty="0" smtClean="0"/>
              <a:t>Διεύθυνση Ασφάλειας Θεσσαλονίκης</a:t>
            </a:r>
          </a:p>
          <a:p>
            <a:endParaRPr lang="el-GR" b="1" dirty="0" smtClean="0"/>
          </a:p>
          <a:p>
            <a:r>
              <a:rPr lang="el-GR" b="1" dirty="0" smtClean="0"/>
              <a:t>Υποδιεύθυνση δίωξης εγκλημάτων κατά της ζωής υπηρεσία οικονομικής αστυνομίας και δίωξης ηλεκτρονικού εγκλήματος</a:t>
            </a:r>
          </a:p>
          <a:p>
            <a:endParaRPr lang="el-GR" b="1" dirty="0" smtClean="0"/>
          </a:p>
          <a:p>
            <a:r>
              <a:rPr lang="el-GR" b="1" dirty="0" smtClean="0"/>
              <a:t>Ανεξάρτητη αρχή συνήγορος του πολίτη</a:t>
            </a:r>
          </a:p>
          <a:p>
            <a:r>
              <a:rPr lang="el-GR" b="1" dirty="0" smtClean="0"/>
              <a:t>(Κύκλος Δικαιωμάτων του Παιδιού)</a:t>
            </a:r>
            <a:endParaRPr lang="el-GR" dirty="0" smtClean="0"/>
          </a:p>
          <a:p>
            <a:endParaRPr lang="el-GR" b="1" dirty="0" smtClean="0"/>
          </a:p>
          <a:p>
            <a:pPr>
              <a:buNone/>
            </a:pPr>
            <a:endParaRPr lang="el-GR" dirty="0" smtClean="0"/>
          </a:p>
          <a:p>
            <a:pPr>
              <a:buNone/>
            </a:pPr>
            <a:endParaRPr lang="el-GR" dirty="0" smtClean="0"/>
          </a:p>
          <a:p>
            <a:pPr>
              <a:buNone/>
            </a:pPr>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ΦΟΡΕΙΣ</a:t>
            </a:r>
            <a:endParaRPr lang="el-GR" dirty="0"/>
          </a:p>
        </p:txBody>
      </p:sp>
      <p:sp>
        <p:nvSpPr>
          <p:cNvPr id="3" name="2 - Θέση περιεχομένου"/>
          <p:cNvSpPr>
            <a:spLocks noGrp="1"/>
          </p:cNvSpPr>
          <p:nvPr>
            <p:ph idx="1"/>
          </p:nvPr>
        </p:nvSpPr>
        <p:spPr/>
        <p:txBody>
          <a:bodyPr/>
          <a:lstStyle/>
          <a:p>
            <a:r>
              <a:rPr lang="el-GR" b="1" dirty="0" smtClean="0"/>
              <a:t>Ινστιτούτο Υγείας του Παιδιού-Διεύθυνση Ψυχικής Υγείας &amp; Κοινωνικής Πρόνοιας</a:t>
            </a:r>
          </a:p>
          <a:p>
            <a:r>
              <a:rPr lang="el-GR" b="1" dirty="0" smtClean="0"/>
              <a:t>Τηλεφωνική Συμβουλευτική Υπηρεσία της Ε.Ψ.Υ.Π.Ε</a:t>
            </a:r>
          </a:p>
          <a:p>
            <a:r>
              <a:rPr lang="el-GR" b="1" dirty="0" smtClean="0"/>
              <a:t>Γραμμή Μαζί για το Παιδί – 11525</a:t>
            </a:r>
          </a:p>
          <a:p>
            <a:r>
              <a:rPr lang="el-GR" b="1" dirty="0" smtClean="0"/>
              <a:t>Κοινωνικές Υπηρεσίες των Δήμων και της Περιφέρειας</a:t>
            </a:r>
          </a:p>
          <a:p>
            <a:r>
              <a:rPr lang="el-GR" b="1" dirty="0" smtClean="0"/>
              <a:t>Χαμόγελο παιδιού γραμμή </a:t>
            </a:r>
            <a:r>
              <a:rPr lang="en-US" b="1" dirty="0" err="1" smtClean="0"/>
              <a:t>sos</a:t>
            </a:r>
            <a:r>
              <a:rPr lang="en-US" b="1" dirty="0" smtClean="0"/>
              <a:t> 1056</a:t>
            </a:r>
          </a:p>
          <a:p>
            <a:r>
              <a:rPr lang="en-US" b="1" dirty="0" smtClean="0"/>
              <a:t>E</a:t>
            </a:r>
            <a:r>
              <a:rPr lang="el-GR" b="1" dirty="0" err="1" smtClean="0"/>
              <a:t>λίζα</a:t>
            </a:r>
            <a:r>
              <a:rPr lang="el-GR" b="1" dirty="0" smtClean="0"/>
              <a:t> εταιρεία κατά της κακοποίησης του παιδιού</a:t>
            </a:r>
            <a:endParaRPr lang="el-G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ΠΡΟΛΗΨΗ - ΕΝΕΡΓΕΙΕΣ</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Πενταετές Εθνικό Σχέδιο δράσης με 11 άξονες βάση της  Σύμβασης </a:t>
            </a:r>
            <a:r>
              <a:rPr lang="en-US" dirty="0" err="1" smtClean="0"/>
              <a:t>Lanzarote</a:t>
            </a:r>
            <a:r>
              <a:rPr lang="en-US" dirty="0" smtClean="0"/>
              <a:t> (</a:t>
            </a:r>
            <a:r>
              <a:rPr lang="el-GR" dirty="0" smtClean="0"/>
              <a:t>συμβουλίου Ευρώπης για προστασία παιδιών στην σεξουαλική εκμετάλλευση και κακοποίηση για 2020-2025</a:t>
            </a:r>
          </a:p>
          <a:p>
            <a:endParaRPr lang="el-GR" dirty="0" smtClean="0"/>
          </a:p>
          <a:p>
            <a:r>
              <a:rPr lang="el-GR" dirty="0" smtClean="0"/>
              <a:t>Ενιαίο Εθνικό Πρωτόκολλο Διαχείρισης Κρουσμάτων</a:t>
            </a:r>
          </a:p>
          <a:p>
            <a:r>
              <a:rPr lang="el-GR" dirty="0" smtClean="0"/>
              <a:t>Εθνικό Αρχείο ηλεκτρονικής καταγραφής θυμάτων και δραστών</a:t>
            </a:r>
          </a:p>
          <a:p>
            <a:r>
              <a:rPr lang="el-GR" dirty="0" smtClean="0"/>
              <a:t>Ειδικό Ποινικό μητρώο</a:t>
            </a:r>
          </a:p>
          <a:p>
            <a:r>
              <a:rPr lang="el-GR" dirty="0" smtClean="0"/>
              <a:t>Υπεύθυνος Παιδικής Προστασίας σε ιδιωτικούς και δημόσιους φορείς</a:t>
            </a:r>
          </a:p>
          <a:p>
            <a:r>
              <a:rPr lang="el-GR" dirty="0" smtClean="0"/>
              <a:t>Ενημέρωση εκπαίδευση ειδικών, παιδιών και κοινού</a:t>
            </a:r>
            <a:endParaRPr lang="el-G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Picture 2"/>
          <p:cNvPicPr>
            <a:picLocks noGrp="1" noChangeAspect="1" noChangeArrowheads="1"/>
          </p:cNvPicPr>
          <p:nvPr>
            <p:ph idx="1"/>
          </p:nvPr>
        </p:nvPicPr>
        <p:blipFill>
          <a:blip r:embed="rId2" cstate="print"/>
          <a:srcRect/>
          <a:stretch>
            <a:fillRect/>
          </a:stretch>
        </p:blipFill>
        <p:spPr bwMode="auto">
          <a:xfrm>
            <a:off x="467544" y="188641"/>
            <a:ext cx="7992888" cy="66693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08688"/>
          </a:xfrm>
        </p:spPr>
        <p:txBody>
          <a:bodyPr>
            <a:normAutofit fontScale="90000"/>
          </a:bodyPr>
          <a:lstStyle/>
          <a:p>
            <a:r>
              <a:rPr lang="el-GR" dirty="0" smtClean="0"/>
              <a:t>                   ΒΙΒΛΙΟΓΡΑΦΙΑ</a:t>
            </a:r>
            <a:endParaRPr lang="el-GR" dirty="0"/>
          </a:p>
        </p:txBody>
      </p:sp>
      <p:sp>
        <p:nvSpPr>
          <p:cNvPr id="3" name="2 - Θέση περιεχομένου"/>
          <p:cNvSpPr>
            <a:spLocks noGrp="1"/>
          </p:cNvSpPr>
          <p:nvPr>
            <p:ph idx="1"/>
          </p:nvPr>
        </p:nvSpPr>
        <p:spPr>
          <a:xfrm>
            <a:off x="457200" y="1628800"/>
            <a:ext cx="8229600" cy="4968552"/>
          </a:xfrm>
        </p:spPr>
        <p:txBody>
          <a:bodyPr>
            <a:normAutofit fontScale="85000" lnSpcReduction="20000"/>
          </a:bodyPr>
          <a:lstStyle/>
          <a:p>
            <a:pPr algn="just"/>
            <a:r>
              <a:rPr lang="el-GR" dirty="0" err="1" smtClean="0"/>
              <a:t>Παναγιωτάκη</a:t>
            </a:r>
            <a:r>
              <a:rPr lang="el-GR" dirty="0" smtClean="0"/>
              <a:t> Μ, Θέμελη Ο. (2021) «Οδηγός για την αναγνώριση και την διαχείριση περιστατικών κακοποίησης από τον εκπαιδευτικό» </a:t>
            </a:r>
            <a:r>
              <a:rPr lang="en-US" dirty="0" smtClean="0"/>
              <a:t>Copyright</a:t>
            </a:r>
            <a:endParaRPr lang="el-GR" dirty="0" smtClean="0"/>
          </a:p>
          <a:p>
            <a:pPr algn="just"/>
            <a:r>
              <a:rPr lang="el-GR" dirty="0" err="1" smtClean="0"/>
              <a:t>Κολλινιάτη</a:t>
            </a:r>
            <a:r>
              <a:rPr lang="el-GR" dirty="0" smtClean="0"/>
              <a:t> </a:t>
            </a:r>
            <a:r>
              <a:rPr lang="el-GR" dirty="0" err="1" smtClean="0"/>
              <a:t>Κ.Καρτομανίτη</a:t>
            </a:r>
            <a:r>
              <a:rPr lang="el-GR" dirty="0" smtClean="0"/>
              <a:t> Π. </a:t>
            </a:r>
            <a:r>
              <a:rPr lang="el-GR" dirty="0" err="1" smtClean="0"/>
              <a:t>Μούλου</a:t>
            </a:r>
            <a:r>
              <a:rPr lang="el-GR" dirty="0" smtClean="0"/>
              <a:t> Θ. </a:t>
            </a:r>
            <a:r>
              <a:rPr lang="el-GR" dirty="0" err="1" smtClean="0"/>
              <a:t>Χατζηδρόσου</a:t>
            </a:r>
            <a:r>
              <a:rPr lang="el-GR" dirty="0" smtClean="0"/>
              <a:t> Δ. «Κακοποίηση-παραμέληση ανηλίκων εκτίμηση παραγόντων επικινδυνότητας και παρέμβαση. Οδηγός για κοινωνικούς λειτουργούς στην εκπαίδευση»</a:t>
            </a:r>
            <a:r>
              <a:rPr lang="en-US" dirty="0" smtClean="0"/>
              <a:t> Copyright</a:t>
            </a:r>
          </a:p>
          <a:p>
            <a:pPr algn="just"/>
            <a:r>
              <a:rPr lang="el-GR" dirty="0" smtClean="0"/>
              <a:t>Ινστιτούτο Υγείας Παιδιού «</a:t>
            </a:r>
            <a:r>
              <a:rPr lang="el-GR" dirty="0" err="1" smtClean="0"/>
              <a:t>Πρωτοκολλο</a:t>
            </a:r>
            <a:r>
              <a:rPr lang="el-GR" dirty="0" smtClean="0"/>
              <a:t> Διερεύνησης Διάγνωσης και Διαχείρισης Κακοποίησης και Παραμέλησης Παιδιών»</a:t>
            </a:r>
            <a:endParaRPr lang="en-US" smtClean="0"/>
          </a:p>
          <a:p>
            <a:pPr algn="just"/>
            <a:endParaRPr lang="el-GR" dirty="0" smtClean="0"/>
          </a:p>
          <a:p>
            <a:pPr algn="just"/>
            <a:r>
              <a:rPr lang="el-GR" dirty="0" smtClean="0"/>
              <a:t>Πηγές από διαδίκτυο</a:t>
            </a:r>
            <a:endParaRPr lang="en-US" dirty="0" smtClean="0"/>
          </a:p>
          <a:p>
            <a:pPr algn="just">
              <a:buNone/>
            </a:pPr>
            <a:endParaRPr lang="el-GR" dirty="0" smtClean="0"/>
          </a:p>
          <a:p>
            <a:pPr algn="just"/>
            <a:r>
              <a:rPr lang="en-US" dirty="0" smtClean="0"/>
              <a:t>Hamogelo.gr</a:t>
            </a:r>
          </a:p>
          <a:p>
            <a:pPr algn="just"/>
            <a:r>
              <a:rPr lang="en-US" dirty="0" smtClean="0"/>
              <a:t>Eliza.org.gr</a:t>
            </a:r>
          </a:p>
          <a:p>
            <a:pPr algn="just"/>
            <a:r>
              <a:rPr lang="en-US" dirty="0" smtClean="0"/>
              <a:t>Voria.gr</a:t>
            </a:r>
            <a:endParaRPr lang="el-GR" dirty="0" smtClean="0"/>
          </a:p>
          <a:p>
            <a:pPr algn="just"/>
            <a:endParaRPr lang="el-GR" dirty="0" smtClean="0"/>
          </a:p>
          <a:p>
            <a:pPr algn="just"/>
            <a:endParaRPr lang="el-GR" dirty="0" smtClean="0"/>
          </a:p>
          <a:p>
            <a:endParaRPr lang="el-G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 </a:t>
            </a:r>
            <a:r>
              <a:rPr lang="en-US" dirty="0" smtClean="0">
                <a:hlinkClick r:id="rId2"/>
              </a:rPr>
              <a:t>https://www.youtube.com/watch?v=6C2HtzYdBYM</a:t>
            </a:r>
            <a:r>
              <a:rPr lang="el-GR" dirty="0" smtClean="0"/>
              <a:t> </a:t>
            </a:r>
            <a:endParaRPr lang="el-G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    </a:t>
            </a:r>
          </a:p>
          <a:p>
            <a:pPr>
              <a:buNone/>
            </a:pPr>
            <a:r>
              <a:rPr lang="el-GR" dirty="0" smtClean="0"/>
              <a:t>        </a:t>
            </a:r>
          </a:p>
          <a:p>
            <a:pPr>
              <a:buNone/>
            </a:pPr>
            <a:r>
              <a:rPr lang="el-GR" dirty="0" smtClean="0"/>
              <a:t>         </a:t>
            </a:r>
            <a:r>
              <a:rPr lang="el-GR" sz="4000" dirty="0" smtClean="0">
                <a:solidFill>
                  <a:schemeClr val="accent1">
                    <a:lumMod val="75000"/>
                  </a:schemeClr>
                </a:solidFill>
              </a:rPr>
              <a:t>Ευχαριστώ για την προσοχή σας</a:t>
            </a:r>
            <a:endParaRPr lang="el-GR" sz="40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76672"/>
            <a:ext cx="8229600" cy="648072"/>
          </a:xfrm>
        </p:spPr>
        <p:txBody>
          <a:bodyPr>
            <a:normAutofit fontScale="90000"/>
          </a:bodyPr>
          <a:lstStyle/>
          <a:p>
            <a:r>
              <a:rPr lang="el-GR" dirty="0" smtClean="0"/>
              <a:t>                        ΣΤΑΤΙΣΤΙΚΑ </a:t>
            </a:r>
            <a:endParaRPr lang="el-GR" dirty="0"/>
          </a:p>
        </p:txBody>
      </p:sp>
      <p:sp>
        <p:nvSpPr>
          <p:cNvPr id="3" name="2 - Θέση περιεχομένου"/>
          <p:cNvSpPr>
            <a:spLocks noGrp="1"/>
          </p:cNvSpPr>
          <p:nvPr>
            <p:ph idx="1"/>
          </p:nvPr>
        </p:nvSpPr>
        <p:spPr>
          <a:xfrm>
            <a:off x="457200" y="1196752"/>
            <a:ext cx="8229600" cy="5127848"/>
          </a:xfrm>
        </p:spPr>
        <p:txBody>
          <a:bodyPr>
            <a:normAutofit/>
          </a:bodyPr>
          <a:lstStyle/>
          <a:p>
            <a:pPr algn="just"/>
            <a:endParaRPr lang="el-GR" dirty="0" smtClean="0"/>
          </a:p>
          <a:p>
            <a:pPr algn="just">
              <a:buNone/>
            </a:pPr>
            <a:endParaRPr lang="el-GR" dirty="0" smtClean="0"/>
          </a:p>
          <a:p>
            <a:pPr algn="just"/>
            <a:r>
              <a:rPr lang="el-GR" dirty="0" smtClean="0"/>
              <a:t>ΟΗΕ: κάθε χρόνο 73.000.000 αγόρια και 150.000.000 κορίτσια υφίστανται </a:t>
            </a:r>
            <a:r>
              <a:rPr lang="el-GR" smtClean="0"/>
              <a:t>σεξουαλική </a:t>
            </a:r>
            <a:r>
              <a:rPr lang="el-GR" smtClean="0"/>
              <a:t>κακοποίηση</a:t>
            </a:r>
          </a:p>
          <a:p>
            <a:pPr algn="just">
              <a:buNone/>
            </a:pPr>
            <a:endParaRPr lang="el-GR" dirty="0" smtClean="0"/>
          </a:p>
          <a:p>
            <a:pPr algn="just"/>
            <a:endParaRPr lang="el-GR" dirty="0" smtClean="0"/>
          </a:p>
          <a:p>
            <a:pPr algn="just"/>
            <a:r>
              <a:rPr lang="el-GR" dirty="0" smtClean="0"/>
              <a:t>2017 αφαιρέθηκαν από τον παγκόσμιο ιστό 259.000 εικόνες και βίντεο παιδικής κακοποίησης</a:t>
            </a:r>
          </a:p>
          <a:p>
            <a:pPr algn="just"/>
            <a:endParaRPr lang="el-GR" dirty="0" smtClean="0"/>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80696"/>
          </a:xfrm>
        </p:spPr>
        <p:txBody>
          <a:bodyPr>
            <a:normAutofit fontScale="90000"/>
          </a:bodyPr>
          <a:lstStyle/>
          <a:p>
            <a:r>
              <a:rPr lang="el-GR" dirty="0" smtClean="0"/>
              <a:t>                       ΣΤΑΤΙΣΤΙΚΑ</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1  στα 5 παιδιά στην Ευρώπη πέφτει θύμα σεξουαλικής κακοποίησης, ενώ στην Ελλάδα το ποσοστό ανέρχεται σε 16%</a:t>
            </a:r>
          </a:p>
          <a:p>
            <a:pPr algn="just"/>
            <a:endParaRPr lang="el-GR" dirty="0" smtClean="0"/>
          </a:p>
          <a:p>
            <a:pPr algn="just"/>
            <a:r>
              <a:rPr lang="el-GR" dirty="0" smtClean="0"/>
              <a:t>2 στα 100 παιδιά μιλούν στις αρχές</a:t>
            </a:r>
          </a:p>
          <a:p>
            <a:pPr algn="just"/>
            <a:endParaRPr lang="el-GR" dirty="0" smtClean="0"/>
          </a:p>
          <a:p>
            <a:pPr algn="just"/>
            <a:r>
              <a:rPr lang="el-GR" dirty="0" smtClean="0"/>
              <a:t>μετά την πρώτη καραντίνα η EUROPOL ενημέρωσε ότι τα περιστατικά παιδικής σεξουαλικής κακοποίησης τετραπλασιάστηκαν</a:t>
            </a:r>
          </a:p>
          <a:p>
            <a:pPr algn="just"/>
            <a:endParaRPr lang="el-GR" dirty="0" smtClean="0"/>
          </a:p>
          <a:p>
            <a:pPr algn="just"/>
            <a:r>
              <a:rPr lang="el-GR" dirty="0" smtClean="0"/>
              <a:t>Τα παιδιά με αναπηρία διατρέχουν τρεις με τέσσερις φορές μεγαλύτερο κίνδυνο να πέσουν θύματα βίας. Τα παιδιά γίνονται θύματα σωματικής και συναισθηματικής βίας </a:t>
            </a:r>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36680"/>
          </a:xfrm>
        </p:spPr>
        <p:txBody>
          <a:bodyPr>
            <a:normAutofit fontScale="90000"/>
          </a:bodyPr>
          <a:lstStyle/>
          <a:p>
            <a:r>
              <a:rPr lang="el-GR" dirty="0" smtClean="0"/>
              <a:t>                        ΣΤΑΤΙΣΤΙΚΑ</a:t>
            </a:r>
            <a:endParaRPr lang="el-GR" dirty="0"/>
          </a:p>
        </p:txBody>
      </p:sp>
      <p:sp>
        <p:nvSpPr>
          <p:cNvPr id="3" name="2 - Θέση περιεχομένου"/>
          <p:cNvSpPr>
            <a:spLocks noGrp="1"/>
          </p:cNvSpPr>
          <p:nvPr>
            <p:ph idx="1"/>
          </p:nvPr>
        </p:nvSpPr>
        <p:spPr>
          <a:xfrm>
            <a:off x="457200" y="1484784"/>
            <a:ext cx="8229600" cy="4839816"/>
          </a:xfrm>
        </p:spPr>
        <p:txBody>
          <a:bodyPr>
            <a:normAutofit lnSpcReduction="10000"/>
          </a:bodyPr>
          <a:lstStyle/>
          <a:p>
            <a:pPr algn="just"/>
            <a:r>
              <a:rPr lang="el-GR" dirty="0" smtClean="0"/>
              <a:t>10-20% </a:t>
            </a:r>
            <a:r>
              <a:rPr lang="el-GR" dirty="0" err="1" smtClean="0"/>
              <a:t>παιδιων</a:t>
            </a:r>
            <a:r>
              <a:rPr lang="el-GR" dirty="0" smtClean="0"/>
              <a:t> και εφήβων στην Ελλάδα έχουν υποστεί μια οποιαδήποτε μορφή κακοποίησης</a:t>
            </a:r>
          </a:p>
          <a:p>
            <a:pPr algn="just"/>
            <a:r>
              <a:rPr lang="el-GR" dirty="0" smtClean="0"/>
              <a:t>Διάρκεια πανδημίας τα ποσοστά διπλασιάστηκαν (</a:t>
            </a:r>
            <a:r>
              <a:rPr lang="el-GR" dirty="0" err="1" smtClean="0"/>
              <a:t>Τσίτσικα</a:t>
            </a:r>
            <a:r>
              <a:rPr lang="el-GR" dirty="0" smtClean="0"/>
              <a:t> καθηγήτρια Παιδιατρικής)</a:t>
            </a:r>
          </a:p>
          <a:p>
            <a:pPr algn="just"/>
            <a:r>
              <a:rPr lang="el-GR" b="1" dirty="0" smtClean="0"/>
              <a:t>ΕΛΑΣ:</a:t>
            </a:r>
          </a:p>
          <a:p>
            <a:pPr algn="just"/>
            <a:r>
              <a:rPr lang="el-GR" dirty="0" smtClean="0"/>
              <a:t> 1 στα 5 παιδιά θύμα κακοποίησης</a:t>
            </a:r>
          </a:p>
          <a:p>
            <a:pPr algn="just"/>
            <a:r>
              <a:rPr lang="el-GR" dirty="0" smtClean="0"/>
              <a:t>9/10 θύτες φιλικό ή συγγενικό περιβάλλον</a:t>
            </a:r>
          </a:p>
          <a:p>
            <a:pPr algn="just"/>
            <a:r>
              <a:rPr lang="el-GR" dirty="0" smtClean="0"/>
              <a:t>2020:κάθε βδομάδα ένας ανήλικος θύμα βιασμού</a:t>
            </a:r>
          </a:p>
          <a:p>
            <a:pPr algn="just"/>
            <a:r>
              <a:rPr lang="el-GR" dirty="0" smtClean="0"/>
              <a:t>Αύξηση 82% σε ανήλικα θύματα βιασμού</a:t>
            </a:r>
          </a:p>
          <a:p>
            <a:pPr algn="just"/>
            <a:r>
              <a:rPr lang="el-GR" b="1" dirty="0" smtClean="0"/>
              <a:t>ΔΗΕ: </a:t>
            </a:r>
            <a:r>
              <a:rPr lang="el-GR" dirty="0" smtClean="0"/>
              <a:t>2020 διαχειρίστηκε 300 υποθέσεις για σεξουαλική κακοποίηση και πορνογραφία ανηλίκων</a:t>
            </a:r>
            <a:endParaRPr lang="el-GR"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36680"/>
          </a:xfrm>
        </p:spPr>
        <p:txBody>
          <a:bodyPr>
            <a:normAutofit fontScale="90000"/>
          </a:bodyPr>
          <a:lstStyle/>
          <a:p>
            <a:r>
              <a:rPr lang="el-GR" dirty="0" smtClean="0"/>
              <a:t>                      ΣΤΑΤΙΣΤΙΚΑ</a:t>
            </a:r>
            <a:endParaRPr lang="el-GR" dirty="0"/>
          </a:p>
        </p:txBody>
      </p:sp>
      <p:sp>
        <p:nvSpPr>
          <p:cNvPr id="3" name="2 - Θέση περιεχομένου"/>
          <p:cNvSpPr>
            <a:spLocks noGrp="1"/>
          </p:cNvSpPr>
          <p:nvPr>
            <p:ph idx="1"/>
          </p:nvPr>
        </p:nvSpPr>
        <p:spPr>
          <a:xfrm>
            <a:off x="457200" y="1628800"/>
            <a:ext cx="8229600" cy="4695800"/>
          </a:xfrm>
        </p:spPr>
        <p:txBody>
          <a:bodyPr>
            <a:normAutofit fontScale="92500" lnSpcReduction="10000"/>
          </a:bodyPr>
          <a:lstStyle/>
          <a:p>
            <a:r>
              <a:rPr lang="el-GR" b="1" dirty="0" smtClean="0"/>
              <a:t>Χαμόγελο παιδιού 2021:</a:t>
            </a:r>
            <a:endParaRPr lang="el-GR" dirty="0" smtClean="0"/>
          </a:p>
          <a:p>
            <a:pPr algn="just">
              <a:buNone/>
            </a:pPr>
            <a:r>
              <a:rPr lang="el-GR" dirty="0" smtClean="0"/>
              <a:t>Διαχείριση 1057 κλήσεις για ενδοοικογενειακή βία</a:t>
            </a:r>
          </a:p>
          <a:p>
            <a:pPr algn="just">
              <a:buNone/>
            </a:pPr>
            <a:endParaRPr lang="el-GR" dirty="0" smtClean="0"/>
          </a:p>
          <a:p>
            <a:pPr algn="just">
              <a:buNone/>
            </a:pPr>
            <a:r>
              <a:rPr lang="el-GR" dirty="0" smtClean="0"/>
              <a:t> </a:t>
            </a:r>
            <a:r>
              <a:rPr lang="el-GR" b="1" dirty="0" err="1" smtClean="0"/>
              <a:t>Γραμμη</a:t>
            </a:r>
            <a:r>
              <a:rPr lang="el-GR" b="1" dirty="0" smtClean="0"/>
              <a:t> 1056: </a:t>
            </a:r>
          </a:p>
          <a:p>
            <a:pPr algn="just">
              <a:buNone/>
            </a:pPr>
            <a:r>
              <a:rPr lang="el-GR" dirty="0" smtClean="0"/>
              <a:t>1026 </a:t>
            </a:r>
            <a:r>
              <a:rPr lang="el-GR" dirty="0" err="1" smtClean="0"/>
              <a:t>ανωνυμες</a:t>
            </a:r>
            <a:r>
              <a:rPr lang="el-GR" dirty="0" smtClean="0"/>
              <a:t> ή επώνυμες αναφορές για κακοποίηση παραμέληση 1338 παιδιών</a:t>
            </a:r>
          </a:p>
          <a:p>
            <a:pPr algn="just">
              <a:buNone/>
            </a:pPr>
            <a:endParaRPr lang="el-GR" dirty="0" smtClean="0"/>
          </a:p>
          <a:p>
            <a:pPr algn="just">
              <a:buNone/>
            </a:pPr>
            <a:r>
              <a:rPr lang="en-US" dirty="0" smtClean="0">
                <a:hlinkClick r:id="rId2"/>
              </a:rPr>
              <a:t>http://mail.voria.gr/index.php/article/tag/kakopiisi-pedion-</a:t>
            </a:r>
            <a:r>
              <a:rPr lang="el-GR" dirty="0" smtClean="0"/>
              <a:t> </a:t>
            </a:r>
          </a:p>
          <a:p>
            <a:pPr algn="just">
              <a:buNone/>
            </a:pPr>
            <a:endParaRPr lang="el-GR" dirty="0" smtClean="0"/>
          </a:p>
          <a:p>
            <a:pPr algn="just">
              <a:buNone/>
            </a:pPr>
            <a:r>
              <a:rPr lang="en-US" dirty="0" smtClean="0">
                <a:hlinkClick r:id="rId3"/>
              </a:rPr>
              <a:t>https://www.enimerotiko.gr/ellada/pa-teras-sti-nea-smyrni-vasanize-ti-10chroni-kori-toy-tis-ekaige-ta-cheria-tis-sto-mati-tis-koyzinas/</a:t>
            </a:r>
            <a:r>
              <a:rPr lang="el-GR" dirty="0" smtClean="0"/>
              <a:t> </a:t>
            </a:r>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Διεθνής </a:t>
            </a:r>
            <a:r>
              <a:rPr lang="el-GR" smtClean="0"/>
              <a:t>Σύμβαση Δικαιώματος </a:t>
            </a:r>
            <a:r>
              <a:rPr lang="el-GR" dirty="0" smtClean="0"/>
              <a:t>παιδιού –»Ελλάδα : Νόμος 2101/1992</a:t>
            </a:r>
          </a:p>
          <a:p>
            <a:pPr algn="just"/>
            <a:r>
              <a:rPr lang="el-GR" dirty="0" smtClean="0"/>
              <a:t>Παιδί –» Κάθε ανθρώπινο ον μικρότερο των 18 ετών</a:t>
            </a:r>
          </a:p>
          <a:p>
            <a:pPr algn="just"/>
            <a:r>
              <a:rPr lang="el-GR" dirty="0" smtClean="0"/>
              <a:t>Άρθρο 3.1 –»σε όλες τις αποφάσεις οργανισμών </a:t>
            </a:r>
            <a:r>
              <a:rPr lang="el-GR" dirty="0" err="1" smtClean="0"/>
              <a:t>δικαστηριών</a:t>
            </a:r>
            <a:r>
              <a:rPr lang="el-GR" dirty="0" smtClean="0"/>
              <a:t> πρωτίστως </a:t>
            </a:r>
            <a:r>
              <a:rPr lang="el-GR" b="1" dirty="0" smtClean="0"/>
              <a:t>το συμφέρον του παιδιού</a:t>
            </a:r>
          </a:p>
          <a:p>
            <a:pPr algn="just"/>
            <a:r>
              <a:rPr lang="el-GR" dirty="0" err="1" smtClean="0"/>
              <a:t>Αρθρο</a:t>
            </a:r>
            <a:r>
              <a:rPr lang="el-GR" dirty="0" smtClean="0"/>
              <a:t> 19 παρ 1 Δέσμευση κρατών για προστασία δικαιωμάτων επιβίωσης, προστασίας, ανάπτυξης και εξέλιξης, συμμετοχής </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pic>
        <p:nvPicPr>
          <p:cNvPr id="4" name="3 - Θέση περιεχομένου" descr="image_thumb13.png"/>
          <p:cNvPicPr>
            <a:picLocks noGrp="1" noChangeAspect="1"/>
          </p:cNvPicPr>
          <p:nvPr>
            <p:ph idx="1"/>
          </p:nvPr>
        </p:nvPicPr>
        <p:blipFill>
          <a:blip r:embed="rId2" cstate="print"/>
          <a:stretch>
            <a:fillRect/>
          </a:stretch>
        </p:blipFill>
        <p:spPr>
          <a:xfrm>
            <a:off x="467544" y="1988840"/>
            <a:ext cx="2019300" cy="2276475"/>
          </a:xfrm>
        </p:spPr>
      </p:pic>
      <p:sp>
        <p:nvSpPr>
          <p:cNvPr id="5" name="4 - TextBox"/>
          <p:cNvSpPr txBox="1"/>
          <p:nvPr/>
        </p:nvSpPr>
        <p:spPr>
          <a:xfrm>
            <a:off x="2915816" y="2492896"/>
            <a:ext cx="5184576" cy="707886"/>
          </a:xfrm>
          <a:prstGeom prst="rect">
            <a:avLst/>
          </a:prstGeom>
          <a:noFill/>
        </p:spPr>
        <p:txBody>
          <a:bodyPr wrap="square" rtlCol="0">
            <a:spAutoFit/>
          </a:bodyPr>
          <a:lstStyle/>
          <a:p>
            <a:pPr algn="just"/>
            <a:r>
              <a:rPr lang="el-GR" sz="2000" dirty="0" smtClean="0">
                <a:latin typeface="Arial" pitchFamily="34" charset="0"/>
                <a:cs typeface="Arial" pitchFamily="34" charset="0"/>
              </a:rPr>
              <a:t>Μπορεί ένα χαστούκι να θεωρηθεί κακοποίηση;</a:t>
            </a:r>
            <a:endParaRPr lang="el-GR" sz="2000" dirty="0">
              <a:latin typeface="Arial" pitchFamily="34" charset="0"/>
              <a:cs typeface="Arial" pitchFamily="34" charset="0"/>
            </a:endParaRPr>
          </a:p>
        </p:txBody>
      </p:sp>
      <p:sp>
        <p:nvSpPr>
          <p:cNvPr id="6" name="5 - TextBox"/>
          <p:cNvSpPr txBox="1"/>
          <p:nvPr/>
        </p:nvSpPr>
        <p:spPr>
          <a:xfrm>
            <a:off x="2987824" y="3429001"/>
            <a:ext cx="5472608" cy="3416320"/>
          </a:xfrm>
          <a:prstGeom prst="rect">
            <a:avLst/>
          </a:prstGeom>
          <a:noFill/>
        </p:spPr>
        <p:txBody>
          <a:bodyPr wrap="square" rtlCol="0">
            <a:spAutoFit/>
          </a:bodyPr>
          <a:lstStyle/>
          <a:p>
            <a:r>
              <a:rPr lang="el-GR" b="1" dirty="0" smtClean="0">
                <a:latin typeface="Arial" pitchFamily="34" charset="0"/>
                <a:cs typeface="Arial" pitchFamily="34" charset="0"/>
              </a:rPr>
              <a:t>Βόλος – Στη φυλακή γονείς επειδή χαστούκισαν τη κόρη τους</a:t>
            </a:r>
          </a:p>
          <a:p>
            <a:endParaRPr lang="el-GR" b="1" dirty="0" smtClean="0"/>
          </a:p>
          <a:p>
            <a:pPr algn="just"/>
            <a:r>
              <a:rPr lang="el-GR" dirty="0" smtClean="0">
                <a:latin typeface="Arial" pitchFamily="34" charset="0"/>
                <a:cs typeface="Arial" pitchFamily="34" charset="0"/>
              </a:rPr>
              <a:t>Η 15χρονη μαθήτρια έστειλε στο «Χαμόγελο του Παιδιού» μήνυμα, στο οποίο ανέφερε «Φοβάμαι, έχω πέσει θύμα κακοποίησης».</a:t>
            </a:r>
          </a:p>
          <a:p>
            <a:pPr algn="just" fontAlgn="base"/>
            <a:r>
              <a:rPr lang="el-GR" dirty="0" smtClean="0">
                <a:latin typeface="Arial" pitchFamily="34" charset="0"/>
                <a:cs typeface="Arial" pitchFamily="34" charset="0"/>
              </a:rPr>
              <a:t>Κατήγγειλε τους γονείς της γιατί την χαστούκισαν για να πάρει πτυχίο αγγλικών, με αποτέλεσμα να συλληφθούν και να καταδικαστούν από το Αυτόφωρο Τριμελές Πλημμελειοδικείο Βόλου σε ποινή φυλάκισης ενός έτους με τριετή αναστολή!</a:t>
            </a:r>
          </a:p>
          <a:p>
            <a:endParaRPr lang="el-G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fade">
                                      <p:cBhvr>
                                        <p:cTn id="10" dur="2000"/>
                                        <p:tgtEl>
                                          <p:spTgt spid="6">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Effect transition="in" filter="fade">
                                      <p:cBhvr>
                                        <p:cTn id="13" dur="2000"/>
                                        <p:tgtEl>
                                          <p:spTgt spid="6">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fade">
                                      <p:cBhvr>
                                        <p:cTn id="28" dur="2000"/>
                                        <p:tgtEl>
                                          <p:spTgt spid="6">
                                            <p:txEl>
                                              <p:pRg st="0" end="0"/>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animEffect transition="in" filter="fade">
                                      <p:cBhvr>
                                        <p:cTn id="31" dur="2000"/>
                                        <p:tgtEl>
                                          <p:spTgt spid="6">
                                            <p:txEl>
                                              <p:pRg st="2" end="2"/>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6">
                                            <p:txEl>
                                              <p:pRg st="3" end="3"/>
                                            </p:txEl>
                                          </p:spTgt>
                                        </p:tgtEl>
                                        <p:attrNameLst>
                                          <p:attrName>style.visibility</p:attrName>
                                        </p:attrNameLst>
                                      </p:cBhvr>
                                      <p:to>
                                        <p:strVal val="visible"/>
                                      </p:to>
                                    </p:set>
                                    <p:animEffect transition="in" filter="fade">
                                      <p:cBhvr>
                                        <p:cTn id="34" dur="2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64933</TotalTime>
  <Words>2295</Words>
  <Application>Microsoft Office PowerPoint</Application>
  <PresentationFormat>Προβολή στην οθόνη (4:3)</PresentationFormat>
  <Paragraphs>287</Paragraphs>
  <Slides>38</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38</vt:i4>
      </vt:variant>
    </vt:vector>
  </HeadingPairs>
  <TitlesOfParts>
    <vt:vector size="39" baseType="lpstr">
      <vt:lpstr>Ροή</vt:lpstr>
      <vt:lpstr>Κακοποίηση και Παραμέληση Ανηλίκων</vt:lpstr>
      <vt:lpstr>                    ΟΡΙΣΜΟΙ</vt:lpstr>
      <vt:lpstr>                     ΟΡΙΣΜΟΙ</vt:lpstr>
      <vt:lpstr>                        ΣΤΑΤΙΣΤΙΚΑ </vt:lpstr>
      <vt:lpstr>                       ΣΤΑΤΙΣΤΙΚΑ</vt:lpstr>
      <vt:lpstr>                        ΣΤΑΤΙΣΤΙΚΑ</vt:lpstr>
      <vt:lpstr>                      ΣΤΑΤΙΣΤΙΚΑ</vt:lpstr>
      <vt:lpstr>Διαφάνεια 8</vt:lpstr>
      <vt:lpstr>Διαφάνεια 9</vt:lpstr>
      <vt:lpstr>       ΣΩΜΑΤΙΚΗ ΚΑΚΟΠΟΙΗΣΗ</vt:lpstr>
      <vt:lpstr>   ΕΝΔΕΙΞΕΙΣ ΣΩΜΑΤΙΚΗΣ ΚΑΚΟΠΟΙΗΣΗΣ</vt:lpstr>
      <vt:lpstr>   ΕΝΔΕΙΞΕΙΣ ΣΩΜΑΤΙΚΗΣ ΚΑΚΟΠΟΙΗΣΗΣ</vt:lpstr>
      <vt:lpstr>  ΕΝΔΕΙΞΕΙΣ ΣΩΜΑΤΙΚΗΣ ΚΑΚΟΠΟΙΗΣΗΣ</vt:lpstr>
      <vt:lpstr>          ΚΡΙΤΗΡΙΑ ΑΝΑΓΝΩΡΙΣΗΣ</vt:lpstr>
      <vt:lpstr>           ΚΡΙΤΗΡΙΑ ΑΝΑΓΝΩΡΙΣΗΣ</vt:lpstr>
      <vt:lpstr>     ΣΕΞΟΥΑΛΙΚΗ ΚΑΚΟΠΟΙΗΣΗ</vt:lpstr>
      <vt:lpstr>Διαφάνεια 17</vt:lpstr>
      <vt:lpstr>                  ΕΝΔΕΙΞΕΙΣ</vt:lpstr>
      <vt:lpstr>       ΚΡΙΤΗΡΙΑ ΑΝΑΓΝΩΡΙΣΗΣ</vt:lpstr>
      <vt:lpstr>   ΣΥΝΑΙΣΘΗΜΑΤΙΚΗ ΚΑΚΟΠΟΙΗΣΗ</vt:lpstr>
      <vt:lpstr>                   ΕΝΔΕΙΞΕΙΣ</vt:lpstr>
      <vt:lpstr>         ΚΡΙΤΗΡΙΑ ΑΝΑΓΝΩΡΙΣΗΣ</vt:lpstr>
      <vt:lpstr>                    ΠΑΡΑΜΕΛΗΣΗ </vt:lpstr>
      <vt:lpstr>         ΚΡΙΤΗΡΙΑ ΑΝΑΓΝΩΡΙΣΗΣ</vt:lpstr>
      <vt:lpstr>    ΑΠΟΚΑΛΥΨΗ ΚΑΚΟΠΟΙΗΣΗΣ</vt:lpstr>
      <vt:lpstr>ΑΠΟΚΑΛΥΨΗ ΔΙΑΧΕΙΡΙΣΗ ΑΠΟ ΤΟΝ ΕΚΠΑΙΔΕΥΤΙΚΟ</vt:lpstr>
      <vt:lpstr>ΑΠΟΚΑΛΥΨΗ ΔΙΑΧΕΙΡΙΣΗ ΑΠΟ ΤΟΝ ΕΚΠΑΙΔΕΥΤΙΚΟ</vt:lpstr>
      <vt:lpstr>               ΗΘΙΚΑ ΔΙΛΗΜΜΑΤΑ</vt:lpstr>
      <vt:lpstr>   ΣΗΜΑΝΤΙΚΑ ΒΗΜΑΤΑ ΜΕΤΑ     ΤΗΝ ΑΠΟΚΑΛΥΨΗ</vt:lpstr>
      <vt:lpstr>Ν. 3500/2006 (ΦΕΚ 232/Α΄/24.10.2006</vt:lpstr>
      <vt:lpstr>Διαφάνεια 31</vt:lpstr>
      <vt:lpstr>                          ΦΟΡΕΙΣ </vt:lpstr>
      <vt:lpstr>                      ΦΟΡΕΙΣ</vt:lpstr>
      <vt:lpstr>     ΠΡΟΛΗΨΗ - ΕΝΕΡΓΕΙΕΣ</vt:lpstr>
      <vt:lpstr>Διαφάνεια 35</vt:lpstr>
      <vt:lpstr>                   ΒΙΒΛΙΟΓΡΑΦΙΑ</vt:lpstr>
      <vt:lpstr>Διαφάνεια 37</vt:lpstr>
      <vt:lpstr>Διαφάνεια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dina</dc:creator>
  <cp:lastModifiedBy>user</cp:lastModifiedBy>
  <cp:revision>173</cp:revision>
  <dcterms:created xsi:type="dcterms:W3CDTF">2022-01-30T10:36:41Z</dcterms:created>
  <dcterms:modified xsi:type="dcterms:W3CDTF">2022-05-06T07:29:45Z</dcterms:modified>
</cp:coreProperties>
</file>