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57" r:id="rId4"/>
    <p:sldId id="280" r:id="rId5"/>
    <p:sldId id="281" r:id="rId6"/>
    <p:sldId id="278" r:id="rId7"/>
    <p:sldId id="259" r:id="rId8"/>
    <p:sldId id="260" r:id="rId9"/>
    <p:sldId id="276" r:id="rId10"/>
    <p:sldId id="284" r:id="rId11"/>
    <p:sldId id="283" r:id="rId12"/>
    <p:sldId id="285" r:id="rId13"/>
    <p:sldId id="269" r:id="rId14"/>
    <p:sldId id="274" r:id="rId15"/>
    <p:sldId id="277" r:id="rId16"/>
    <p:sldId id="279" r:id="rId17"/>
    <p:sldId id="282" r:id="rId18"/>
    <p:sldId id="267" r:id="rId19"/>
    <p:sldId id="287" r:id="rId20"/>
    <p:sldId id="264" r:id="rId21"/>
    <p:sldId id="272" r:id="rId22"/>
    <p:sldId id="265" r:id="rId23"/>
    <p:sldId id="273" r:id="rId24"/>
    <p:sldId id="288" r:id="rId25"/>
    <p:sldId id="286" r:id="rId26"/>
    <p:sldId id="266" r:id="rId27"/>
    <p:sldId id="289" r:id="rId2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6" d="100"/>
          <a:sy n="76" d="100"/>
        </p:scale>
        <p:origin x="-1392" y="-31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1ADDC034-ED53-4923-A783-CB1718DC7922}" type="datetimeFigureOut">
              <a:rPr lang="el-GR" smtClean="0"/>
              <a:pPr/>
              <a:t>4/2/2022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1713408-6B39-4BB7-B706-54AD8215F185}" type="slidenum">
              <a:rPr lang="el-GR" smtClean="0"/>
              <a:pPr/>
              <a:t>‹#›</a:t>
            </a:fld>
            <a:endParaRPr lang="el-GR"/>
          </a:p>
        </p:txBody>
      </p:sp>
    </p:spTree>
    <p:extLst>
      <p:ext uri="{BB962C8B-B14F-4D97-AF65-F5344CB8AC3E}">
        <p14:creationId xmlns:p14="http://schemas.microsoft.com/office/powerpoint/2010/main" xmlns="" val="4138486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ADDC034-ED53-4923-A783-CB1718DC7922}" type="datetimeFigureOut">
              <a:rPr lang="el-GR" smtClean="0"/>
              <a:pPr/>
              <a:t>4/2/2022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1713408-6B39-4BB7-B706-54AD8215F185}" type="slidenum">
              <a:rPr lang="el-GR" smtClean="0"/>
              <a:pPr/>
              <a:t>‹#›</a:t>
            </a:fld>
            <a:endParaRPr lang="el-GR"/>
          </a:p>
        </p:txBody>
      </p:sp>
    </p:spTree>
    <p:extLst>
      <p:ext uri="{BB962C8B-B14F-4D97-AF65-F5344CB8AC3E}">
        <p14:creationId xmlns:p14="http://schemas.microsoft.com/office/powerpoint/2010/main" xmlns="" val="274562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ADDC034-ED53-4923-A783-CB1718DC7922}" type="datetimeFigureOut">
              <a:rPr lang="el-GR" smtClean="0"/>
              <a:pPr/>
              <a:t>4/2/2022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1713408-6B39-4BB7-B706-54AD8215F185}" type="slidenum">
              <a:rPr lang="el-GR" smtClean="0"/>
              <a:pPr/>
              <a:t>‹#›</a:t>
            </a:fld>
            <a:endParaRPr lang="el-GR"/>
          </a:p>
        </p:txBody>
      </p:sp>
    </p:spTree>
    <p:extLst>
      <p:ext uri="{BB962C8B-B14F-4D97-AF65-F5344CB8AC3E}">
        <p14:creationId xmlns:p14="http://schemas.microsoft.com/office/powerpoint/2010/main" xmlns="" val="2848402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ADDC034-ED53-4923-A783-CB1718DC7922}" type="datetimeFigureOut">
              <a:rPr lang="el-GR" smtClean="0"/>
              <a:pPr/>
              <a:t>4/2/2022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1713408-6B39-4BB7-B706-54AD8215F185}" type="slidenum">
              <a:rPr lang="el-GR" smtClean="0"/>
              <a:pPr/>
              <a:t>‹#›</a:t>
            </a:fld>
            <a:endParaRPr lang="el-GR"/>
          </a:p>
        </p:txBody>
      </p:sp>
    </p:spTree>
    <p:extLst>
      <p:ext uri="{BB962C8B-B14F-4D97-AF65-F5344CB8AC3E}">
        <p14:creationId xmlns:p14="http://schemas.microsoft.com/office/powerpoint/2010/main" xmlns="" val="2471743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1ADDC034-ED53-4923-A783-CB1718DC7922}" type="datetimeFigureOut">
              <a:rPr lang="el-GR" smtClean="0"/>
              <a:pPr/>
              <a:t>4/2/2022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1713408-6B39-4BB7-B706-54AD8215F185}" type="slidenum">
              <a:rPr lang="el-GR" smtClean="0"/>
              <a:pPr/>
              <a:t>‹#›</a:t>
            </a:fld>
            <a:endParaRPr lang="el-GR"/>
          </a:p>
        </p:txBody>
      </p:sp>
    </p:spTree>
    <p:extLst>
      <p:ext uri="{BB962C8B-B14F-4D97-AF65-F5344CB8AC3E}">
        <p14:creationId xmlns:p14="http://schemas.microsoft.com/office/powerpoint/2010/main" xmlns="" val="3680101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1ADDC034-ED53-4923-A783-CB1718DC7922}" type="datetimeFigureOut">
              <a:rPr lang="el-GR" smtClean="0"/>
              <a:pPr/>
              <a:t>4/2/2022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1713408-6B39-4BB7-B706-54AD8215F185}" type="slidenum">
              <a:rPr lang="el-GR" smtClean="0"/>
              <a:pPr/>
              <a:t>‹#›</a:t>
            </a:fld>
            <a:endParaRPr lang="el-GR"/>
          </a:p>
        </p:txBody>
      </p:sp>
    </p:spTree>
    <p:extLst>
      <p:ext uri="{BB962C8B-B14F-4D97-AF65-F5344CB8AC3E}">
        <p14:creationId xmlns:p14="http://schemas.microsoft.com/office/powerpoint/2010/main" xmlns="" val="936033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1ADDC034-ED53-4923-A783-CB1718DC7922}" type="datetimeFigureOut">
              <a:rPr lang="el-GR" smtClean="0"/>
              <a:pPr/>
              <a:t>4/2/2022</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61713408-6B39-4BB7-B706-54AD8215F185}" type="slidenum">
              <a:rPr lang="el-GR" smtClean="0"/>
              <a:pPr/>
              <a:t>‹#›</a:t>
            </a:fld>
            <a:endParaRPr lang="el-GR"/>
          </a:p>
        </p:txBody>
      </p:sp>
    </p:spTree>
    <p:extLst>
      <p:ext uri="{BB962C8B-B14F-4D97-AF65-F5344CB8AC3E}">
        <p14:creationId xmlns:p14="http://schemas.microsoft.com/office/powerpoint/2010/main" xmlns="" val="501204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1ADDC034-ED53-4923-A783-CB1718DC7922}" type="datetimeFigureOut">
              <a:rPr lang="el-GR" smtClean="0"/>
              <a:pPr/>
              <a:t>4/2/2022</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61713408-6B39-4BB7-B706-54AD8215F185}" type="slidenum">
              <a:rPr lang="el-GR" smtClean="0"/>
              <a:pPr/>
              <a:t>‹#›</a:t>
            </a:fld>
            <a:endParaRPr lang="el-GR"/>
          </a:p>
        </p:txBody>
      </p:sp>
    </p:spTree>
    <p:extLst>
      <p:ext uri="{BB962C8B-B14F-4D97-AF65-F5344CB8AC3E}">
        <p14:creationId xmlns:p14="http://schemas.microsoft.com/office/powerpoint/2010/main" xmlns="" val="396640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1ADDC034-ED53-4923-A783-CB1718DC7922}" type="datetimeFigureOut">
              <a:rPr lang="el-GR" smtClean="0"/>
              <a:pPr/>
              <a:t>4/2/2022</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61713408-6B39-4BB7-B706-54AD8215F185}" type="slidenum">
              <a:rPr lang="el-GR" smtClean="0"/>
              <a:pPr/>
              <a:t>‹#›</a:t>
            </a:fld>
            <a:endParaRPr lang="el-GR"/>
          </a:p>
        </p:txBody>
      </p:sp>
    </p:spTree>
    <p:extLst>
      <p:ext uri="{BB962C8B-B14F-4D97-AF65-F5344CB8AC3E}">
        <p14:creationId xmlns:p14="http://schemas.microsoft.com/office/powerpoint/2010/main" xmlns="" val="1645191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1ADDC034-ED53-4923-A783-CB1718DC7922}" type="datetimeFigureOut">
              <a:rPr lang="el-GR" smtClean="0"/>
              <a:pPr/>
              <a:t>4/2/2022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1713408-6B39-4BB7-B706-54AD8215F185}" type="slidenum">
              <a:rPr lang="el-GR" smtClean="0"/>
              <a:pPr/>
              <a:t>‹#›</a:t>
            </a:fld>
            <a:endParaRPr lang="el-GR"/>
          </a:p>
        </p:txBody>
      </p:sp>
    </p:spTree>
    <p:extLst>
      <p:ext uri="{BB962C8B-B14F-4D97-AF65-F5344CB8AC3E}">
        <p14:creationId xmlns:p14="http://schemas.microsoft.com/office/powerpoint/2010/main" xmlns="" val="2280233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1ADDC034-ED53-4923-A783-CB1718DC7922}" type="datetimeFigureOut">
              <a:rPr lang="el-GR" smtClean="0"/>
              <a:pPr/>
              <a:t>4/2/2022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1713408-6B39-4BB7-B706-54AD8215F185}" type="slidenum">
              <a:rPr lang="el-GR" smtClean="0"/>
              <a:pPr/>
              <a:t>‹#›</a:t>
            </a:fld>
            <a:endParaRPr lang="el-GR"/>
          </a:p>
        </p:txBody>
      </p:sp>
    </p:spTree>
    <p:extLst>
      <p:ext uri="{BB962C8B-B14F-4D97-AF65-F5344CB8AC3E}">
        <p14:creationId xmlns:p14="http://schemas.microsoft.com/office/powerpoint/2010/main" xmlns="" val="2661192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DDC034-ED53-4923-A783-CB1718DC7922}" type="datetimeFigureOut">
              <a:rPr lang="el-GR" smtClean="0"/>
              <a:pPr/>
              <a:t>4/2/2022</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713408-6B39-4BB7-B706-54AD8215F185}" type="slidenum">
              <a:rPr lang="el-GR" smtClean="0"/>
              <a:pPr/>
              <a:t>‹#›</a:t>
            </a:fld>
            <a:endParaRPr lang="el-GR"/>
          </a:p>
        </p:txBody>
      </p:sp>
    </p:spTree>
    <p:extLst>
      <p:ext uri="{BB962C8B-B14F-4D97-AF65-F5344CB8AC3E}">
        <p14:creationId xmlns:p14="http://schemas.microsoft.com/office/powerpoint/2010/main" xmlns="" val="2527058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etwinning.net/el/pub/support/esafety-and-etwinning.htm" TargetMode="External"/><Relationship Id="rId2" Type="http://schemas.openxmlformats.org/officeDocument/2006/relationships/hyperlink" Target="https://www.schooleducationgateway.eu/el/pub/resources/tutorials/digital-competence-the-vital-.htm" TargetMode="External"/><Relationship Id="rId1" Type="http://schemas.openxmlformats.org/officeDocument/2006/relationships/slideLayout" Target="../slideLayouts/slideLayout2.xml"/><Relationship Id="rId6" Type="http://schemas.openxmlformats.org/officeDocument/2006/relationships/hyperlink" Target="https://www.etwinning.net/el/pub/get-inspired/kits.cfm" TargetMode="External"/><Relationship Id="rId5" Type="http://schemas.openxmlformats.org/officeDocument/2006/relationships/hyperlink" Target="https://www.schooleducationgateway.eu/el/pub/resources/tutorials/expanding-your-professional-de.htm" TargetMode="External"/><Relationship Id="rId4" Type="http://schemas.openxmlformats.org/officeDocument/2006/relationships/hyperlink" Target="https://www.schooleducationgateway.eu/el/pub/latest/practices/engaging-teaching-and-learning.ht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facebook.com/HelleniceTwinning" TargetMode="Externa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europeanschoolnetacademy.eu/courses" TargetMode="External"/><Relationship Id="rId2" Type="http://schemas.openxmlformats.org/officeDocument/2006/relationships/hyperlink" Target="https://www.schooleducationgateway.eu/en/pub/teacher_academy.ht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hyperlink" Target="mailto:support@schooleducationgateway.eu" TargetMode="Externa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1.emf"/></Relationships>
</file>

<file path=ppt/slides/_rels/slide26.xml.rels><?xml version="1.0" encoding="UTF-8" standalone="yes"?>
<Relationships xmlns="http://schemas.openxmlformats.org/package/2006/relationships"><Relationship Id="rId3" Type="http://schemas.openxmlformats.org/officeDocument/2006/relationships/hyperlink" Target="https://scientix.ellak.gr/wp-content/uploads/sites/30/2018/09/eTwinning_Scientix_Conference.pdf" TargetMode="External"/><Relationship Id="rId2" Type="http://schemas.openxmlformats.org/officeDocument/2006/relationships/hyperlink" Target="https://www.iky.gr/el/album-foto-erasmus-plus/item/download/3829_4ac39152e9bc84f327b85e0598a757d2" TargetMode="External"/><Relationship Id="rId1" Type="http://schemas.openxmlformats.org/officeDocument/2006/relationships/slideLayout" Target="../slideLayouts/slideLayout2.xml"/><Relationship Id="rId4" Type="http://schemas.openxmlformats.org/officeDocument/2006/relationships/hyperlink" Target="https://www.schooleducationgateway.eu/el/pub/resources/tutorials/etwinning--the-largest-commun.htm%20&#963;&#964;&#953;&#962;%2021-1-2022"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etwinning.net/el/pub/index.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live.etwinning.net/home" TargetMode="External"/><Relationship Id="rId2" Type="http://schemas.openxmlformats.org/officeDocument/2006/relationships/hyperlink" Target="https://www.etwinning.net/" TargetMode="External"/><Relationship Id="rId1" Type="http://schemas.openxmlformats.org/officeDocument/2006/relationships/slideLayout" Target="../slideLayouts/slideLayout2.xml"/><Relationship Id="rId4" Type="http://schemas.openxmlformats.org/officeDocument/2006/relationships/hyperlink" Target="https://twinspace.etwinning.net/unauthorized"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stm.etwinning.net/el/pub/index.ht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etwinning.net/el/pub/get-inspired/projects.cf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learninglab.etwinning.net/about" TargetMode="External"/><Relationship Id="rId2" Type="http://schemas.openxmlformats.org/officeDocument/2006/relationships/hyperlink" Target="https://www.etwinning.net/el/pub/newsroom/highlights/develop-professionally-through.htm" TargetMode="External"/><Relationship Id="rId1" Type="http://schemas.openxmlformats.org/officeDocument/2006/relationships/slideLayout" Target="../slideLayouts/slideLayout2.xml"/><Relationship Id="rId4" Type="http://schemas.openxmlformats.org/officeDocument/2006/relationships/hyperlink" Target="https://www.etwinning.net/el/pub/newsroom/research-monitoring/etwinning-ten-years-on-impact.ht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20000"/>
                <a:lumOff val="8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4355976" y="2924944"/>
            <a:ext cx="4788024" cy="2952328"/>
          </a:xfrm>
        </p:spPr>
        <p:txBody>
          <a:bodyPr>
            <a:noAutofit/>
          </a:bodyPr>
          <a:lstStyle/>
          <a:p>
            <a:pPr fontAlgn="base"/>
            <a:r>
              <a:rPr lang="el-GR" sz="2800" b="1" i="1" dirty="0" err="1" smtClean="0">
                <a:solidFill>
                  <a:schemeClr val="accent1">
                    <a:lumMod val="75000"/>
                  </a:schemeClr>
                </a:solidFill>
                <a:effectLst/>
                <a:latin typeface="Noto Serif"/>
              </a:rPr>
              <a:t>eTwinning</a:t>
            </a:r>
            <a:r>
              <a:rPr lang="el-GR" sz="2800" b="1" i="1" dirty="0" smtClean="0">
                <a:solidFill>
                  <a:schemeClr val="accent1">
                    <a:lumMod val="75000"/>
                  </a:schemeClr>
                </a:solidFill>
                <a:effectLst/>
                <a:latin typeface="Noto Serif"/>
              </a:rPr>
              <a:t>: </a:t>
            </a:r>
            <a:r>
              <a:rPr lang="el-GR" sz="2800" b="1" dirty="0" smtClean="0">
                <a:solidFill>
                  <a:schemeClr val="accent1">
                    <a:lumMod val="75000"/>
                  </a:schemeClr>
                </a:solidFill>
                <a:effectLst/>
                <a:latin typeface="Noto Serif"/>
              </a:rPr>
              <a:t/>
            </a:r>
            <a:br>
              <a:rPr lang="el-GR" sz="2800" b="1" dirty="0" smtClean="0">
                <a:solidFill>
                  <a:schemeClr val="accent1">
                    <a:lumMod val="75000"/>
                  </a:schemeClr>
                </a:solidFill>
                <a:effectLst/>
                <a:latin typeface="Noto Serif"/>
              </a:rPr>
            </a:br>
            <a:r>
              <a:rPr lang="el-GR" sz="2800" b="1" dirty="0" smtClean="0">
                <a:solidFill>
                  <a:schemeClr val="accent1">
                    <a:lumMod val="75000"/>
                  </a:schemeClr>
                </a:solidFill>
                <a:latin typeface="Noto Serif"/>
              </a:rPr>
              <a:t>Η</a:t>
            </a:r>
            <a:r>
              <a:rPr lang="el-GR" sz="2800" b="1" dirty="0" smtClean="0">
                <a:solidFill>
                  <a:schemeClr val="accent1">
                    <a:lumMod val="75000"/>
                  </a:schemeClr>
                </a:solidFill>
                <a:effectLst/>
                <a:latin typeface="Noto Serif"/>
              </a:rPr>
              <a:t> κοινότητα για τα σχολεία στην Ευρώπη</a:t>
            </a:r>
            <a:br>
              <a:rPr lang="el-GR" sz="2800" b="1" dirty="0" smtClean="0">
                <a:solidFill>
                  <a:schemeClr val="accent1">
                    <a:lumMod val="75000"/>
                  </a:schemeClr>
                </a:solidFill>
                <a:effectLst/>
                <a:latin typeface="Noto Serif"/>
              </a:rPr>
            </a:br>
            <a:r>
              <a:rPr lang="el-GR" sz="2800" b="1" dirty="0">
                <a:solidFill>
                  <a:schemeClr val="accent1">
                    <a:lumMod val="75000"/>
                  </a:schemeClr>
                </a:solidFill>
                <a:latin typeface="Noto Serif"/>
              </a:rPr>
              <a:t/>
            </a:r>
            <a:br>
              <a:rPr lang="el-GR" sz="2800" b="1" dirty="0">
                <a:solidFill>
                  <a:schemeClr val="accent1">
                    <a:lumMod val="75000"/>
                  </a:schemeClr>
                </a:solidFill>
                <a:latin typeface="Noto Serif"/>
              </a:rPr>
            </a:br>
            <a:r>
              <a:rPr lang="en-US" sz="2800" b="1" i="1" dirty="0" smtClean="0">
                <a:solidFill>
                  <a:schemeClr val="accent1">
                    <a:lumMod val="75000"/>
                  </a:schemeClr>
                </a:solidFill>
                <a:latin typeface="Noto Serif"/>
              </a:rPr>
              <a:t>School Education Gateway</a:t>
            </a:r>
            <a:r>
              <a:rPr lang="en-US" sz="2800" b="1" dirty="0" smtClean="0">
                <a:solidFill>
                  <a:schemeClr val="accent1">
                    <a:lumMod val="75000"/>
                  </a:schemeClr>
                </a:solidFill>
                <a:latin typeface="Noto Serif"/>
              </a:rPr>
              <a:t>: </a:t>
            </a:r>
            <a:br>
              <a:rPr lang="en-US" sz="2800" b="1" dirty="0" smtClean="0">
                <a:solidFill>
                  <a:schemeClr val="accent1">
                    <a:lumMod val="75000"/>
                  </a:schemeClr>
                </a:solidFill>
                <a:latin typeface="Noto Serif"/>
              </a:rPr>
            </a:br>
            <a:r>
              <a:rPr lang="el-GR" sz="2800" b="1" dirty="0" smtClean="0">
                <a:solidFill>
                  <a:schemeClr val="accent1">
                    <a:lumMod val="75000"/>
                  </a:schemeClr>
                </a:solidFill>
                <a:effectLst/>
                <a:latin typeface="Noto Serif"/>
              </a:rPr>
              <a:t>Η διαδικτυακή πλατφόρμα της Ευρώπης για τη σχολική εκπαίδευση</a:t>
            </a:r>
            <a:br>
              <a:rPr lang="el-GR" sz="2800" b="1" dirty="0" smtClean="0">
                <a:solidFill>
                  <a:schemeClr val="accent1">
                    <a:lumMod val="75000"/>
                  </a:schemeClr>
                </a:solidFill>
                <a:effectLst/>
                <a:latin typeface="Noto Serif"/>
              </a:rPr>
            </a:br>
            <a:endParaRPr lang="el-GR" sz="2800" dirty="0">
              <a:solidFill>
                <a:schemeClr val="accent1">
                  <a:lumMod val="75000"/>
                </a:schemeClr>
              </a:solidFill>
            </a:endParaRPr>
          </a:p>
        </p:txBody>
      </p:sp>
      <p:sp>
        <p:nvSpPr>
          <p:cNvPr id="3" name="Υπότιτλος 2"/>
          <p:cNvSpPr>
            <a:spLocks noGrp="1"/>
          </p:cNvSpPr>
          <p:nvPr>
            <p:ph type="subTitle" idx="1"/>
          </p:nvPr>
        </p:nvSpPr>
        <p:spPr>
          <a:xfrm>
            <a:off x="2743200" y="116632"/>
            <a:ext cx="6400800" cy="1752600"/>
          </a:xfrm>
        </p:spPr>
        <p:txBody>
          <a:bodyPr>
            <a:normAutofit fontScale="70000" lnSpcReduction="20000"/>
          </a:bodyPr>
          <a:lstStyle/>
          <a:p>
            <a:r>
              <a:rPr lang="el-GR" dirty="0" smtClean="0"/>
              <a:t>Παρουσίαση στο πλαίσιο </a:t>
            </a:r>
            <a:r>
              <a:rPr lang="el-GR" dirty="0" err="1" smtClean="0"/>
              <a:t>ενδοσχολικής</a:t>
            </a:r>
            <a:r>
              <a:rPr lang="el-GR" dirty="0" smtClean="0"/>
              <a:t> επιμόρφωσης στο Ειδικό Δημοτικό Σχολείο Νέας Προποντίδας</a:t>
            </a:r>
          </a:p>
          <a:p>
            <a:r>
              <a:rPr lang="el-GR" dirty="0" smtClean="0"/>
              <a:t>Εισηγήτρια: </a:t>
            </a:r>
            <a:r>
              <a:rPr lang="el-GR" dirty="0" err="1" smtClean="0"/>
              <a:t>Λεωνίδου</a:t>
            </a:r>
            <a:r>
              <a:rPr lang="el-GR" dirty="0" smtClean="0"/>
              <a:t>, Τ., Εκπαιδευτικός Ειδικής αγωγής, Υποψήφια Διδάκτωρ στο Πανεπιστήμιο Μακεδονίας</a:t>
            </a:r>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7" y="2132856"/>
            <a:ext cx="3052038" cy="17982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12537" y="4221088"/>
            <a:ext cx="1874019" cy="18740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3779912" y="6488521"/>
            <a:ext cx="3312368" cy="369332"/>
          </a:xfrm>
          <a:prstGeom prst="rect">
            <a:avLst/>
          </a:prstGeom>
          <a:noFill/>
        </p:spPr>
        <p:txBody>
          <a:bodyPr wrap="square" rtlCol="0">
            <a:spAutoFit/>
          </a:bodyPr>
          <a:lstStyle/>
          <a:p>
            <a:r>
              <a:rPr lang="el-GR" dirty="0" err="1" smtClean="0"/>
              <a:t>Πορταριά</a:t>
            </a:r>
            <a:r>
              <a:rPr lang="el-GR" dirty="0" smtClean="0"/>
              <a:t>, Ιανουάριος 2022</a:t>
            </a:r>
            <a:endParaRPr lang="el-GR" dirty="0"/>
          </a:p>
        </p:txBody>
      </p:sp>
    </p:spTree>
    <p:extLst>
      <p:ext uri="{BB962C8B-B14F-4D97-AF65-F5344CB8AC3E}">
        <p14:creationId xmlns:p14="http://schemas.microsoft.com/office/powerpoint/2010/main" xmlns="" val="4284996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i="0" dirty="0" smtClean="0">
                <a:solidFill>
                  <a:srgbClr val="1C4054"/>
                </a:solidFill>
                <a:effectLst/>
                <a:latin typeface="inherit"/>
              </a:rPr>
              <a:t>3</a:t>
            </a:r>
            <a:r>
              <a:rPr lang="el-GR" b="1" i="0" baseline="30000" dirty="0" smtClean="0">
                <a:solidFill>
                  <a:srgbClr val="1C4054"/>
                </a:solidFill>
                <a:effectLst/>
                <a:latin typeface="inherit"/>
              </a:rPr>
              <a:t>α</a:t>
            </a:r>
            <a:r>
              <a:rPr lang="el-GR" b="1" i="0" dirty="0" smtClean="0">
                <a:solidFill>
                  <a:srgbClr val="1C4054"/>
                </a:solidFill>
                <a:effectLst/>
                <a:latin typeface="inherit"/>
              </a:rPr>
              <a:t>. ΕΘΝΙΚΗ ΕΤΙΚΕΤΑ ΠΟΙΟΤΗΤΑΣ</a:t>
            </a:r>
            <a:r>
              <a:rPr lang="el-GR" b="1" i="0" dirty="0" smtClean="0">
                <a:solidFill>
                  <a:srgbClr val="1C4054"/>
                </a:solidFill>
                <a:effectLst/>
                <a:latin typeface="Source Sans Pro"/>
              </a:rPr>
              <a:t/>
            </a:r>
            <a:br>
              <a:rPr lang="el-GR" b="1" i="0" dirty="0" smtClean="0">
                <a:solidFill>
                  <a:srgbClr val="1C4054"/>
                </a:solidFill>
                <a:effectLst/>
                <a:latin typeface="Source Sans Pro"/>
              </a:rPr>
            </a:br>
            <a:endParaRPr lang="el-GR" dirty="0"/>
          </a:p>
        </p:txBody>
      </p:sp>
      <p:sp>
        <p:nvSpPr>
          <p:cNvPr id="3" name="Θέση περιεχομένου 2"/>
          <p:cNvSpPr>
            <a:spLocks noGrp="1"/>
          </p:cNvSpPr>
          <p:nvPr>
            <p:ph idx="1"/>
          </p:nvPr>
        </p:nvSpPr>
        <p:spPr>
          <a:xfrm>
            <a:off x="395536" y="1268760"/>
            <a:ext cx="8229600" cy="5184576"/>
          </a:xfrm>
        </p:spPr>
        <p:txBody>
          <a:bodyPr>
            <a:normAutofit fontScale="55000" lnSpcReduction="20000"/>
          </a:bodyPr>
          <a:lstStyle/>
          <a:p>
            <a:pPr marL="0" indent="0" algn="ctr" fontAlgn="base">
              <a:buNone/>
            </a:pPr>
            <a:r>
              <a:rPr lang="el-GR" b="1" dirty="0">
                <a:solidFill>
                  <a:schemeClr val="tx1">
                    <a:lumMod val="65000"/>
                    <a:lumOff val="35000"/>
                  </a:schemeClr>
                </a:solidFill>
                <a:latin typeface="inherit"/>
              </a:rPr>
              <a:t>5 </a:t>
            </a:r>
            <a:r>
              <a:rPr lang="el-GR" b="1" dirty="0" smtClean="0">
                <a:solidFill>
                  <a:schemeClr val="tx1">
                    <a:lumMod val="65000"/>
                    <a:lumOff val="35000"/>
                  </a:schemeClr>
                </a:solidFill>
                <a:latin typeface="inherit"/>
              </a:rPr>
              <a:t>προϋποθέσεις</a:t>
            </a:r>
            <a:r>
              <a:rPr lang="el-GR" dirty="0">
                <a:solidFill>
                  <a:schemeClr val="tx1">
                    <a:lumMod val="65000"/>
                    <a:lumOff val="35000"/>
                  </a:schemeClr>
                </a:solidFill>
                <a:latin typeface="inherit"/>
              </a:rPr>
              <a:t> </a:t>
            </a:r>
            <a:r>
              <a:rPr lang="el-GR" dirty="0" smtClean="0">
                <a:solidFill>
                  <a:schemeClr val="tx1">
                    <a:lumMod val="65000"/>
                    <a:lumOff val="35000"/>
                  </a:schemeClr>
                </a:solidFill>
                <a:latin typeface="inherit"/>
              </a:rPr>
              <a:t>για την υποβολή αίτησης </a:t>
            </a:r>
            <a:r>
              <a:rPr lang="el-GR" dirty="0">
                <a:solidFill>
                  <a:schemeClr val="tx1">
                    <a:lumMod val="65000"/>
                    <a:lumOff val="35000"/>
                  </a:schemeClr>
                </a:solidFill>
                <a:latin typeface="inherit"/>
              </a:rPr>
              <a:t>για μια Εθνική Ετικέτα </a:t>
            </a:r>
            <a:r>
              <a:rPr lang="el-GR" dirty="0" smtClean="0">
                <a:solidFill>
                  <a:schemeClr val="tx1">
                    <a:lumMod val="65000"/>
                    <a:lumOff val="35000"/>
                  </a:schemeClr>
                </a:solidFill>
                <a:latin typeface="inherit"/>
              </a:rPr>
              <a:t>Ποιότητας</a:t>
            </a:r>
          </a:p>
          <a:p>
            <a:pPr fontAlgn="base">
              <a:buFont typeface="+mj-lt"/>
              <a:buAutoNum type="arabicPeriod"/>
            </a:pPr>
            <a:r>
              <a:rPr lang="el-GR" dirty="0" smtClean="0">
                <a:solidFill>
                  <a:schemeClr val="tx1">
                    <a:lumMod val="65000"/>
                    <a:lumOff val="35000"/>
                  </a:schemeClr>
                </a:solidFill>
                <a:latin typeface="inherit"/>
              </a:rPr>
              <a:t>Διαθέτει </a:t>
            </a:r>
            <a:r>
              <a:rPr lang="el-GR" b="0" i="0" dirty="0" smtClean="0">
                <a:solidFill>
                  <a:schemeClr val="tx1">
                    <a:lumMod val="65000"/>
                    <a:lumOff val="35000"/>
                  </a:schemeClr>
                </a:solidFill>
                <a:effectLst/>
                <a:latin typeface="inherit"/>
              </a:rPr>
              <a:t>το έργο σας στο </a:t>
            </a:r>
            <a:r>
              <a:rPr lang="el-GR" b="0" i="0" dirty="0" err="1" smtClean="0">
                <a:solidFill>
                  <a:schemeClr val="tx1">
                    <a:lumMod val="65000"/>
                    <a:lumOff val="35000"/>
                  </a:schemeClr>
                </a:solidFill>
                <a:effectLst/>
                <a:latin typeface="inherit"/>
              </a:rPr>
              <a:t>eTwinning</a:t>
            </a:r>
            <a:r>
              <a:rPr lang="el-GR" b="0" i="0" dirty="0" smtClean="0">
                <a:solidFill>
                  <a:schemeClr val="tx1">
                    <a:lumMod val="65000"/>
                    <a:lumOff val="35000"/>
                  </a:schemeClr>
                </a:solidFill>
                <a:effectLst/>
                <a:latin typeface="inherit"/>
              </a:rPr>
              <a:t> κοινούς στόχους και κοινό πλάνο;</a:t>
            </a:r>
          </a:p>
          <a:p>
            <a:pPr fontAlgn="base">
              <a:buFont typeface="+mj-lt"/>
              <a:buAutoNum type="arabicPeriod"/>
            </a:pPr>
            <a:r>
              <a:rPr lang="el-GR" b="0" i="0" dirty="0" smtClean="0">
                <a:solidFill>
                  <a:schemeClr val="tx1">
                    <a:lumMod val="65000"/>
                    <a:lumOff val="35000"/>
                  </a:schemeClr>
                </a:solidFill>
                <a:effectLst/>
                <a:latin typeface="inherit"/>
              </a:rPr>
              <a:t>Έχει τελειώσει ή βρίσκεται στα τελευταία στάδια;</a:t>
            </a:r>
          </a:p>
          <a:p>
            <a:pPr fontAlgn="base">
              <a:buFont typeface="+mj-lt"/>
              <a:buAutoNum type="arabicPeriod"/>
            </a:pPr>
            <a:r>
              <a:rPr lang="el-GR" b="0" i="0" dirty="0" smtClean="0">
                <a:solidFill>
                  <a:schemeClr val="tx1">
                    <a:lumMod val="65000"/>
                    <a:lumOff val="35000"/>
                  </a:schemeClr>
                </a:solidFill>
                <a:effectLst/>
                <a:latin typeface="inherit"/>
              </a:rPr>
              <a:t>Έχετε εσείς και οι μαθητές σας συμβάλει σε όλες τις δραστηριότητες του έργου;</a:t>
            </a:r>
          </a:p>
          <a:p>
            <a:pPr fontAlgn="base">
              <a:buFont typeface="+mj-lt"/>
              <a:buAutoNum type="arabicPeriod"/>
            </a:pPr>
            <a:r>
              <a:rPr lang="el-GR" b="0" i="0" dirty="0" smtClean="0">
                <a:solidFill>
                  <a:schemeClr val="tx1">
                    <a:lumMod val="65000"/>
                    <a:lumOff val="35000"/>
                  </a:schemeClr>
                </a:solidFill>
                <a:effectLst/>
                <a:latin typeface="inherit"/>
              </a:rPr>
              <a:t>Έχετε εσείς και οι εταίροι σας διοργανώσει συνεργατικές δραστηριότητες;</a:t>
            </a:r>
          </a:p>
          <a:p>
            <a:pPr fontAlgn="base">
              <a:buFont typeface="+mj-lt"/>
              <a:buAutoNum type="arabicPeriod"/>
            </a:pPr>
            <a:r>
              <a:rPr lang="el-GR" b="0" i="0" dirty="0" smtClean="0">
                <a:solidFill>
                  <a:schemeClr val="tx1">
                    <a:lumMod val="65000"/>
                    <a:lumOff val="35000"/>
                  </a:schemeClr>
                </a:solidFill>
                <a:effectLst/>
                <a:latin typeface="inherit"/>
              </a:rPr>
              <a:t>Έχετε λάβει υπόψη τα θέματα που αφορούν στην ψηφιακή ασφάλεια και στα πνευματικά δικαιώματα;</a:t>
            </a:r>
          </a:p>
          <a:p>
            <a:pPr marL="0" indent="0" fontAlgn="base">
              <a:buNone/>
            </a:pPr>
            <a:endParaRPr lang="el-GR" b="1" i="0" dirty="0" smtClean="0">
              <a:solidFill>
                <a:schemeClr val="tx1">
                  <a:lumMod val="65000"/>
                  <a:lumOff val="35000"/>
                </a:schemeClr>
              </a:solidFill>
              <a:effectLst/>
              <a:latin typeface="inherit"/>
            </a:endParaRPr>
          </a:p>
          <a:p>
            <a:pPr marL="0" indent="0" fontAlgn="base">
              <a:buNone/>
            </a:pPr>
            <a:r>
              <a:rPr lang="el-GR" b="1" i="0" dirty="0" smtClean="0">
                <a:solidFill>
                  <a:schemeClr val="tx1">
                    <a:lumMod val="65000"/>
                    <a:lumOff val="35000"/>
                  </a:schemeClr>
                </a:solidFill>
                <a:effectLst/>
                <a:latin typeface="inherit"/>
              </a:rPr>
              <a:t>Η Εθνική Ετικέτα Ποιότητας απονέμεται σε εκπαιδευτικούς με άριστα έργα </a:t>
            </a:r>
            <a:r>
              <a:rPr lang="el-GR" b="1" i="0" dirty="0" err="1" smtClean="0">
                <a:solidFill>
                  <a:schemeClr val="tx1">
                    <a:lumMod val="65000"/>
                    <a:lumOff val="35000"/>
                  </a:schemeClr>
                </a:solidFill>
                <a:effectLst/>
                <a:latin typeface="inherit"/>
              </a:rPr>
              <a:t>eTwinning</a:t>
            </a:r>
            <a:r>
              <a:rPr lang="el-GR" b="1" i="0" dirty="0" smtClean="0">
                <a:solidFill>
                  <a:schemeClr val="tx1">
                    <a:lumMod val="65000"/>
                    <a:lumOff val="35000"/>
                  </a:schemeClr>
                </a:solidFill>
                <a:effectLst/>
                <a:latin typeface="inherit"/>
              </a:rPr>
              <a:t> και δηλώνει ότι το έργο ανταποκρίνεται σε ένα ορισμένο επίπεδο ποιότητας στη χώρα τους.</a:t>
            </a:r>
          </a:p>
          <a:p>
            <a:pPr fontAlgn="base"/>
            <a:endParaRPr lang="el-GR" b="1" dirty="0">
              <a:solidFill>
                <a:schemeClr val="tx1">
                  <a:lumMod val="65000"/>
                  <a:lumOff val="35000"/>
                </a:schemeClr>
              </a:solidFill>
              <a:latin typeface="inherit"/>
            </a:endParaRPr>
          </a:p>
          <a:p>
            <a:pPr fontAlgn="base"/>
            <a:endParaRPr lang="el-GR" b="1" i="0" dirty="0" smtClean="0">
              <a:solidFill>
                <a:schemeClr val="tx1">
                  <a:lumMod val="65000"/>
                  <a:lumOff val="35000"/>
                </a:schemeClr>
              </a:solidFill>
              <a:effectLst/>
              <a:latin typeface="inherit"/>
            </a:endParaRPr>
          </a:p>
          <a:p>
            <a:pPr lvl="0">
              <a:buFont typeface="Wingdings" pitchFamily="2" charset="2"/>
              <a:buChar char="ü"/>
            </a:pPr>
            <a:r>
              <a:rPr lang="el-GR" dirty="0">
                <a:solidFill>
                  <a:prstClr val="black"/>
                </a:solidFill>
              </a:rPr>
              <a:t>Χρησιμοποιήστε την παρακάτω λίστα σημείων κατά τον σχεδιασμό και την υλοποίηση του έργου σας, προκειμένου να ελέγξετε αν το έργο πληροί τα κριτήρια για την Ετικέτα Ποιότητας.</a:t>
            </a:r>
          </a:p>
          <a:p>
            <a:pPr marL="0" lvl="0" indent="0">
              <a:buNone/>
            </a:pPr>
            <a:r>
              <a:rPr lang="el-GR" dirty="0">
                <a:solidFill>
                  <a:prstClr val="black"/>
                </a:solidFill>
              </a:rPr>
              <a:t>(</a:t>
            </a:r>
            <a:r>
              <a:rPr lang="en-US" dirty="0" smtClean="0">
                <a:solidFill>
                  <a:prstClr val="black"/>
                </a:solidFill>
              </a:rPr>
              <a:t>https</a:t>
            </a:r>
            <a:r>
              <a:rPr lang="en-US" dirty="0">
                <a:solidFill>
                  <a:prstClr val="black"/>
                </a:solidFill>
              </a:rPr>
              <a:t>://</a:t>
            </a:r>
            <a:r>
              <a:rPr lang="en-US" dirty="0" smtClean="0">
                <a:solidFill>
                  <a:prstClr val="black"/>
                </a:solidFill>
              </a:rPr>
              <a:t>www.etwinning.net/downloads/Criteria%20big/EL_QL_checklist_DEF2.pdf</a:t>
            </a:r>
            <a:r>
              <a:rPr lang="el-GR" dirty="0" smtClean="0">
                <a:solidFill>
                  <a:prstClr val="black"/>
                </a:solidFill>
              </a:rPr>
              <a:t>)</a:t>
            </a:r>
            <a:endParaRPr lang="el-GR" dirty="0">
              <a:solidFill>
                <a:prstClr val="black"/>
              </a:solidFill>
            </a:endParaRPr>
          </a:p>
          <a:p>
            <a:pPr fontAlgn="base"/>
            <a:endParaRPr lang="el-GR" b="0" i="0" dirty="0" smtClean="0">
              <a:solidFill>
                <a:schemeClr val="tx1">
                  <a:lumMod val="65000"/>
                  <a:lumOff val="35000"/>
                </a:schemeClr>
              </a:solidFill>
              <a:effectLst/>
              <a:latin typeface="inherit"/>
            </a:endParaRPr>
          </a:p>
          <a:p>
            <a:endParaRPr lang="el-GR" dirty="0">
              <a:solidFill>
                <a:schemeClr val="tx1">
                  <a:lumMod val="65000"/>
                  <a:lumOff val="35000"/>
                </a:schemeClr>
              </a:solidFill>
            </a:endParaRPr>
          </a:p>
        </p:txBody>
      </p:sp>
      <p:sp>
        <p:nvSpPr>
          <p:cNvPr id="4" name="TextBox 3"/>
          <p:cNvSpPr txBox="1"/>
          <p:nvPr/>
        </p:nvSpPr>
        <p:spPr>
          <a:xfrm>
            <a:off x="4823520" y="6021288"/>
            <a:ext cx="4320480" cy="923330"/>
          </a:xfrm>
          <a:prstGeom prst="rect">
            <a:avLst/>
          </a:prstGeom>
          <a:noFill/>
        </p:spPr>
        <p:txBody>
          <a:bodyPr wrap="square" rtlCol="0">
            <a:spAutoFit/>
          </a:bodyPr>
          <a:lstStyle/>
          <a:p>
            <a:r>
              <a:rPr lang="en-US" dirty="0" smtClean="0"/>
              <a:t>https://www.etwinning.net/el/pub/benefits/recognition/etwinning-national-quality-lab.htm</a:t>
            </a:r>
            <a:endParaRPr lang="el-GR" dirty="0"/>
          </a:p>
        </p:txBody>
      </p:sp>
    </p:spTree>
    <p:extLst>
      <p:ext uri="{BB962C8B-B14F-4D97-AF65-F5344CB8AC3E}">
        <p14:creationId xmlns:p14="http://schemas.microsoft.com/office/powerpoint/2010/main" xmlns="" val="859764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i="0" dirty="0" smtClean="0">
                <a:solidFill>
                  <a:srgbClr val="1C4054"/>
                </a:solidFill>
                <a:effectLst/>
                <a:latin typeface="inherit"/>
              </a:rPr>
              <a:t>3β. ΕΥΡΩΠΑΪΚΗ ΕΤΙΚΕΤΑ ΠΟΙΟΤΗΤΑΣ </a:t>
            </a:r>
            <a:endParaRPr lang="el-GR" dirty="0"/>
          </a:p>
        </p:txBody>
      </p:sp>
      <p:sp>
        <p:nvSpPr>
          <p:cNvPr id="3" name="Θέση περιεχομένου 2"/>
          <p:cNvSpPr>
            <a:spLocks noGrp="1"/>
          </p:cNvSpPr>
          <p:nvPr>
            <p:ph idx="1"/>
          </p:nvPr>
        </p:nvSpPr>
        <p:spPr>
          <a:xfrm>
            <a:off x="467544" y="1412776"/>
            <a:ext cx="8219256" cy="4857403"/>
          </a:xfrm>
        </p:spPr>
        <p:txBody>
          <a:bodyPr>
            <a:normAutofit fontScale="62500" lnSpcReduction="20000"/>
          </a:bodyPr>
          <a:lstStyle/>
          <a:p>
            <a:pPr fontAlgn="base"/>
            <a:r>
              <a:rPr lang="el-GR" b="1" i="0" dirty="0" smtClean="0">
                <a:solidFill>
                  <a:schemeClr val="tx1">
                    <a:lumMod val="65000"/>
                    <a:lumOff val="35000"/>
                  </a:schemeClr>
                </a:solidFill>
                <a:effectLst/>
                <a:latin typeface="inherit"/>
              </a:rPr>
              <a:t>– Δεν χρειάζεται να υποβληθεί αίτηση!</a:t>
            </a:r>
            <a:endParaRPr lang="el-GR" b="1" i="0" dirty="0" smtClean="0">
              <a:solidFill>
                <a:schemeClr val="tx1">
                  <a:lumMod val="65000"/>
                  <a:lumOff val="35000"/>
                </a:schemeClr>
              </a:solidFill>
              <a:effectLst/>
              <a:latin typeface="Source Sans Pro"/>
            </a:endParaRPr>
          </a:p>
          <a:p>
            <a:pPr fontAlgn="base"/>
            <a:r>
              <a:rPr lang="el-GR" b="1" i="0" dirty="0" smtClean="0">
                <a:solidFill>
                  <a:schemeClr val="tx1">
                    <a:lumMod val="65000"/>
                    <a:lumOff val="35000"/>
                  </a:schemeClr>
                </a:solidFill>
                <a:effectLst/>
                <a:latin typeface="Source Sans Pro"/>
              </a:rPr>
              <a:t>Απονέμεται από την Κεντρική Υπηρεσία Υποστήριξης (ΚΥΥ) σε εκπαιδευτικούς-συμμετέχοντες σε έργο το οποίο: </a:t>
            </a:r>
          </a:p>
          <a:p>
            <a:pPr fontAlgn="base"/>
            <a:endParaRPr lang="el-GR" b="1" i="0" dirty="0" smtClean="0">
              <a:solidFill>
                <a:schemeClr val="tx1">
                  <a:lumMod val="65000"/>
                  <a:lumOff val="35000"/>
                </a:schemeClr>
              </a:solidFill>
              <a:effectLst/>
              <a:latin typeface="Source Sans Pro"/>
            </a:endParaRPr>
          </a:p>
          <a:p>
            <a:pPr fontAlgn="base">
              <a:buFont typeface="+mj-lt"/>
              <a:buAutoNum type="arabicPeriod"/>
            </a:pPr>
            <a:r>
              <a:rPr lang="el-GR" b="1" i="0" dirty="0" smtClean="0">
                <a:solidFill>
                  <a:schemeClr val="tx1">
                    <a:lumMod val="65000"/>
                    <a:lumOff val="35000"/>
                  </a:schemeClr>
                </a:solidFill>
                <a:effectLst/>
                <a:latin typeface="inherit"/>
              </a:rPr>
              <a:t>έχει προταθεί για Ευρωπαϊκή Ετικέτα Ποιότητας από τουλάχιστον έναν Εθνικό Οργανισμό Υποστήριξης</a:t>
            </a:r>
            <a:r>
              <a:rPr lang="el-GR" b="0" i="0" dirty="0" smtClean="0">
                <a:solidFill>
                  <a:schemeClr val="tx1">
                    <a:lumMod val="65000"/>
                    <a:lumOff val="35000"/>
                  </a:schemeClr>
                </a:solidFill>
                <a:effectLst/>
                <a:latin typeface="Source Sans Pro"/>
              </a:rPr>
              <a:t>, μετά από μια διαδικασία διαλογής. Κάθε Εθνικός Οργανισμός Υποστήριξης προωθεί το καλύτερο ένα τρίτο των έργων που τιμήθηκαν με Εθνική Ετικέτα Ποιότητας με βάση τη βαθμολογία τους όσον αφορά στην ποιότητά τους.</a:t>
            </a:r>
          </a:p>
          <a:p>
            <a:pPr fontAlgn="base">
              <a:buFont typeface="+mj-lt"/>
              <a:buAutoNum type="arabicPeriod"/>
            </a:pPr>
            <a:endParaRPr lang="el-GR" b="0" i="0" dirty="0" smtClean="0">
              <a:solidFill>
                <a:schemeClr val="tx1">
                  <a:lumMod val="65000"/>
                  <a:lumOff val="35000"/>
                </a:schemeClr>
              </a:solidFill>
              <a:effectLst/>
              <a:latin typeface="Source Sans Pro"/>
            </a:endParaRPr>
          </a:p>
          <a:p>
            <a:pPr fontAlgn="base">
              <a:buFont typeface="+mj-lt"/>
              <a:buAutoNum type="arabicPeriod"/>
            </a:pPr>
            <a:r>
              <a:rPr lang="el-GR" b="1" i="0" dirty="0" smtClean="0">
                <a:solidFill>
                  <a:schemeClr val="tx1">
                    <a:lumMod val="65000"/>
                    <a:lumOff val="35000"/>
                  </a:schemeClr>
                </a:solidFill>
                <a:effectLst/>
                <a:latin typeface="inherit"/>
              </a:rPr>
              <a:t>περιλαμβάνει τουλάχιστον δύο εταίρους που έχουν λάβει την Εθνική Ετικέτα Ποιότητας</a:t>
            </a:r>
            <a:r>
              <a:rPr lang="el-GR" b="0" i="0" dirty="0" smtClean="0">
                <a:solidFill>
                  <a:schemeClr val="tx1">
                    <a:lumMod val="65000"/>
                    <a:lumOff val="35000"/>
                  </a:schemeClr>
                </a:solidFill>
                <a:effectLst/>
                <a:latin typeface="Source Sans Pro"/>
              </a:rPr>
              <a:t>. Η Ευρωπαϊκή Ετικέτα Ποιότητας απονέμεται μόνο μία φορά ετησίως και παρουσιάζεται στη Διαδικτυακή Πύλη του </a:t>
            </a:r>
            <a:r>
              <a:rPr lang="el-GR" b="0" i="0" dirty="0" err="1" smtClean="0">
                <a:solidFill>
                  <a:schemeClr val="tx1">
                    <a:lumMod val="65000"/>
                    <a:lumOff val="35000"/>
                  </a:schemeClr>
                </a:solidFill>
                <a:effectLst/>
                <a:latin typeface="Source Sans Pro"/>
              </a:rPr>
              <a:t>eTwinning</a:t>
            </a:r>
            <a:r>
              <a:rPr lang="el-GR" b="0" i="0" dirty="0" smtClean="0">
                <a:solidFill>
                  <a:schemeClr val="tx1">
                    <a:lumMod val="65000"/>
                    <a:lumOff val="35000"/>
                  </a:schemeClr>
                </a:solidFill>
                <a:effectLst/>
                <a:latin typeface="Source Sans Pro"/>
              </a:rPr>
              <a:t>.</a:t>
            </a:r>
          </a:p>
          <a:p>
            <a:pPr fontAlgn="base"/>
            <a:r>
              <a:rPr lang="el-GR" b="1" i="0" dirty="0" smtClean="0">
                <a:solidFill>
                  <a:srgbClr val="1C4054"/>
                </a:solidFill>
                <a:effectLst/>
                <a:latin typeface="Source Sans Pro"/>
              </a:rPr>
              <a:t>Θα πρέπει να έχετε λάβει Ευρωπαϊκή Ετικέτα Ποιότητας για να συμμετάσχετε στο διαγωνισμό των Βραβείων </a:t>
            </a:r>
            <a:r>
              <a:rPr lang="el-GR" b="1" i="0" dirty="0" err="1" smtClean="0">
                <a:solidFill>
                  <a:srgbClr val="1C4054"/>
                </a:solidFill>
                <a:effectLst/>
                <a:latin typeface="Source Sans Pro"/>
              </a:rPr>
              <a:t>eTwinning</a:t>
            </a:r>
            <a:r>
              <a:rPr lang="el-GR" b="1" i="0" dirty="0" smtClean="0">
                <a:solidFill>
                  <a:srgbClr val="1C4054"/>
                </a:solidFill>
                <a:effectLst/>
                <a:latin typeface="Source Sans Pro"/>
              </a:rPr>
              <a:t>.</a:t>
            </a:r>
          </a:p>
          <a:p>
            <a:pPr marL="0" indent="0" fontAlgn="base">
              <a:buNone/>
            </a:pPr>
            <a:endParaRPr lang="el-GR" b="0" i="0" dirty="0" smtClean="0">
              <a:solidFill>
                <a:schemeClr val="tx1">
                  <a:lumMod val="65000"/>
                  <a:lumOff val="35000"/>
                </a:schemeClr>
              </a:solidFill>
              <a:effectLst/>
              <a:latin typeface="Source Sans Pro"/>
            </a:endParaRPr>
          </a:p>
          <a:p>
            <a:endParaRPr lang="el-GR" dirty="0">
              <a:solidFill>
                <a:schemeClr val="tx1">
                  <a:lumMod val="65000"/>
                  <a:lumOff val="35000"/>
                </a:schemeClr>
              </a:solidFill>
            </a:endParaRPr>
          </a:p>
        </p:txBody>
      </p:sp>
      <p:sp>
        <p:nvSpPr>
          <p:cNvPr id="4" name="TextBox 3"/>
          <p:cNvSpPr txBox="1"/>
          <p:nvPr/>
        </p:nvSpPr>
        <p:spPr>
          <a:xfrm>
            <a:off x="4716016" y="5934670"/>
            <a:ext cx="4427984" cy="923330"/>
          </a:xfrm>
          <a:prstGeom prst="rect">
            <a:avLst/>
          </a:prstGeom>
          <a:noFill/>
        </p:spPr>
        <p:txBody>
          <a:bodyPr wrap="square" rtlCol="0">
            <a:spAutoFit/>
          </a:bodyPr>
          <a:lstStyle/>
          <a:p>
            <a:r>
              <a:rPr lang="el-GR" dirty="0" smtClean="0"/>
              <a:t>(</a:t>
            </a:r>
            <a:r>
              <a:rPr lang="en-US" dirty="0" smtClean="0"/>
              <a:t>https://www.etwinning.net/el/pub/benefits/recognition/etwinning-european-quality-lab.htm</a:t>
            </a:r>
            <a:r>
              <a:rPr lang="el-GR" dirty="0" smtClean="0"/>
              <a:t>)</a:t>
            </a:r>
            <a:endParaRPr lang="el-GR" dirty="0"/>
          </a:p>
        </p:txBody>
      </p:sp>
    </p:spTree>
    <p:extLst>
      <p:ext uri="{BB962C8B-B14F-4D97-AF65-F5344CB8AC3E}">
        <p14:creationId xmlns:p14="http://schemas.microsoft.com/office/powerpoint/2010/main" xmlns="" val="1715951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30297"/>
            <a:ext cx="8229600" cy="1143000"/>
          </a:xfrm>
        </p:spPr>
        <p:txBody>
          <a:bodyPr>
            <a:normAutofit fontScale="90000"/>
          </a:bodyPr>
          <a:lstStyle/>
          <a:p>
            <a:r>
              <a:rPr lang="el-GR" dirty="0" smtClean="0"/>
              <a:t>3γ. </a:t>
            </a:r>
            <a:r>
              <a:rPr lang="el-GR" b="1" i="0" dirty="0" err="1" smtClean="0">
                <a:solidFill>
                  <a:schemeClr val="tx1">
                    <a:lumMod val="65000"/>
                    <a:lumOff val="35000"/>
                  </a:schemeClr>
                </a:solidFill>
                <a:effectLst/>
                <a:latin typeface="inherit"/>
              </a:rPr>
              <a:t>eTwinning</a:t>
            </a:r>
            <a:r>
              <a:rPr lang="el-GR" b="1" i="0" dirty="0" smtClean="0">
                <a:solidFill>
                  <a:schemeClr val="tx1">
                    <a:lumMod val="65000"/>
                    <a:lumOff val="35000"/>
                  </a:schemeClr>
                </a:solidFill>
                <a:effectLst/>
                <a:latin typeface="inherit"/>
              </a:rPr>
              <a:t> </a:t>
            </a:r>
            <a:r>
              <a:rPr lang="el-GR" b="1" i="0" dirty="0" err="1" smtClean="0">
                <a:solidFill>
                  <a:schemeClr val="tx1">
                    <a:lumMod val="65000"/>
                    <a:lumOff val="35000"/>
                  </a:schemeClr>
                </a:solidFill>
                <a:effectLst/>
                <a:latin typeface="inherit"/>
              </a:rPr>
              <a:t>Portfolio</a:t>
            </a:r>
            <a:r>
              <a:rPr lang="el-GR" b="1" i="0" dirty="0" smtClean="0">
                <a:solidFill>
                  <a:schemeClr val="tx1">
                    <a:lumMod val="65000"/>
                    <a:lumOff val="35000"/>
                  </a:schemeClr>
                </a:solidFill>
                <a:effectLst/>
                <a:latin typeface="inherit"/>
              </a:rPr>
              <a:t/>
            </a:r>
            <a:br>
              <a:rPr lang="el-GR" b="1" i="0" dirty="0" smtClean="0">
                <a:solidFill>
                  <a:schemeClr val="tx1">
                    <a:lumMod val="65000"/>
                    <a:lumOff val="35000"/>
                  </a:schemeClr>
                </a:solidFill>
                <a:effectLst/>
                <a:latin typeface="inherit"/>
              </a:rPr>
            </a:br>
            <a:endParaRPr lang="el-GR" dirty="0">
              <a:solidFill>
                <a:schemeClr val="tx1">
                  <a:lumMod val="65000"/>
                  <a:lumOff val="35000"/>
                </a:schemeClr>
              </a:solidFill>
            </a:endParaRPr>
          </a:p>
        </p:txBody>
      </p:sp>
      <p:sp>
        <p:nvSpPr>
          <p:cNvPr id="3" name="Θέση περιεχομένου 2"/>
          <p:cNvSpPr>
            <a:spLocks noGrp="1"/>
          </p:cNvSpPr>
          <p:nvPr>
            <p:ph idx="1"/>
          </p:nvPr>
        </p:nvSpPr>
        <p:spPr>
          <a:xfrm>
            <a:off x="0" y="1740927"/>
            <a:ext cx="8964488" cy="4819550"/>
          </a:xfrm>
        </p:spPr>
        <p:txBody>
          <a:bodyPr>
            <a:normAutofit fontScale="70000" lnSpcReduction="20000"/>
          </a:bodyPr>
          <a:lstStyle/>
          <a:p>
            <a:pPr fontAlgn="base">
              <a:buFont typeface="Wingdings" pitchFamily="2" charset="2"/>
              <a:buChar char="Ø"/>
            </a:pPr>
            <a:r>
              <a:rPr lang="el-GR" b="0" i="0" dirty="0" smtClean="0">
                <a:solidFill>
                  <a:schemeClr val="tx1">
                    <a:lumMod val="65000"/>
                    <a:lumOff val="35000"/>
                  </a:schemeClr>
                </a:solidFill>
                <a:effectLst/>
                <a:latin typeface="Source Sans Pro"/>
              </a:rPr>
              <a:t>Το </a:t>
            </a:r>
            <a:r>
              <a:rPr lang="el-GR" b="0" i="0" dirty="0" err="1" smtClean="0">
                <a:solidFill>
                  <a:schemeClr val="tx1">
                    <a:lumMod val="65000"/>
                    <a:lumOff val="35000"/>
                  </a:schemeClr>
                </a:solidFill>
                <a:effectLst/>
                <a:latin typeface="Source Sans Pro"/>
              </a:rPr>
              <a:t>eTwinning</a:t>
            </a:r>
            <a:r>
              <a:rPr lang="el-GR" b="0" i="0" dirty="0" smtClean="0">
                <a:solidFill>
                  <a:schemeClr val="tx1">
                    <a:lumMod val="65000"/>
                    <a:lumOff val="35000"/>
                  </a:schemeClr>
                </a:solidFill>
                <a:effectLst/>
                <a:latin typeface="Source Sans Pro"/>
              </a:rPr>
              <a:t> </a:t>
            </a:r>
            <a:r>
              <a:rPr lang="el-GR" b="0" i="0" dirty="0" err="1" smtClean="0">
                <a:solidFill>
                  <a:schemeClr val="tx1">
                    <a:lumMod val="65000"/>
                    <a:lumOff val="35000"/>
                  </a:schemeClr>
                </a:solidFill>
                <a:effectLst/>
                <a:latin typeface="Source Sans Pro"/>
              </a:rPr>
              <a:t>Portfolio</a:t>
            </a:r>
            <a:r>
              <a:rPr lang="el-GR" b="0" i="0" dirty="0" smtClean="0">
                <a:solidFill>
                  <a:schemeClr val="tx1">
                    <a:lumMod val="65000"/>
                    <a:lumOff val="35000"/>
                  </a:schemeClr>
                </a:solidFill>
                <a:effectLst/>
                <a:latin typeface="Source Sans Pro"/>
              </a:rPr>
              <a:t> είναι το δικό σας Βιογραφικό Σημείωμα στο </a:t>
            </a:r>
            <a:r>
              <a:rPr lang="el-GR" b="0" i="0" dirty="0" err="1" smtClean="0">
                <a:solidFill>
                  <a:schemeClr val="tx1">
                    <a:lumMod val="65000"/>
                    <a:lumOff val="35000"/>
                  </a:schemeClr>
                </a:solidFill>
                <a:effectLst/>
                <a:latin typeface="Source Sans Pro"/>
              </a:rPr>
              <a:t>eTwinning</a:t>
            </a:r>
            <a:r>
              <a:rPr lang="el-GR" b="0" i="0" dirty="0" smtClean="0">
                <a:solidFill>
                  <a:schemeClr val="tx1">
                    <a:lumMod val="65000"/>
                    <a:lumOff val="35000"/>
                  </a:schemeClr>
                </a:solidFill>
                <a:effectLst/>
                <a:latin typeface="Source Sans Pro"/>
              </a:rPr>
              <a:t> και σας επιτρέπει να «κεφαλαιοποιήσετε» τα επιτεύγματά σας στο </a:t>
            </a:r>
            <a:r>
              <a:rPr lang="el-GR" b="0" i="0" dirty="0" err="1" smtClean="0">
                <a:solidFill>
                  <a:schemeClr val="tx1">
                    <a:lumMod val="65000"/>
                    <a:lumOff val="35000"/>
                  </a:schemeClr>
                </a:solidFill>
                <a:effectLst/>
                <a:latin typeface="Source Sans Pro"/>
              </a:rPr>
              <a:t>eTwinning</a:t>
            </a:r>
            <a:r>
              <a:rPr lang="el-GR" b="0" i="0" dirty="0" smtClean="0">
                <a:solidFill>
                  <a:schemeClr val="tx1">
                    <a:lumMod val="65000"/>
                    <a:lumOff val="35000"/>
                  </a:schemeClr>
                </a:solidFill>
                <a:effectLst/>
                <a:latin typeface="Source Sans Pro"/>
              </a:rPr>
              <a:t>.</a:t>
            </a:r>
          </a:p>
          <a:p>
            <a:pPr fontAlgn="base"/>
            <a:endParaRPr lang="el-GR" b="0" i="0" dirty="0" smtClean="0">
              <a:solidFill>
                <a:schemeClr val="tx1">
                  <a:lumMod val="65000"/>
                  <a:lumOff val="35000"/>
                </a:schemeClr>
              </a:solidFill>
              <a:effectLst/>
              <a:latin typeface="Source Sans Pro"/>
            </a:endParaRPr>
          </a:p>
          <a:p>
            <a:pPr fontAlgn="base">
              <a:buFont typeface="Wingdings" pitchFamily="2" charset="2"/>
              <a:buChar char="Ø"/>
            </a:pPr>
            <a:r>
              <a:rPr lang="el-GR" b="0" i="0" dirty="0" smtClean="0">
                <a:solidFill>
                  <a:schemeClr val="tx1">
                    <a:lumMod val="65000"/>
                    <a:lumOff val="35000"/>
                  </a:schemeClr>
                </a:solidFill>
                <a:effectLst/>
                <a:latin typeface="Source Sans Pro"/>
              </a:rPr>
              <a:t>Με το </a:t>
            </a:r>
            <a:r>
              <a:rPr lang="el-GR" b="0" i="0" dirty="0" err="1" smtClean="0">
                <a:solidFill>
                  <a:schemeClr val="tx1">
                    <a:lumMod val="65000"/>
                    <a:lumOff val="35000"/>
                  </a:schemeClr>
                </a:solidFill>
                <a:effectLst/>
                <a:latin typeface="Source Sans Pro"/>
              </a:rPr>
              <a:t>eTwinning</a:t>
            </a:r>
            <a:r>
              <a:rPr lang="el-GR" b="0" i="0" dirty="0" smtClean="0">
                <a:solidFill>
                  <a:schemeClr val="tx1">
                    <a:lumMod val="65000"/>
                    <a:lumOff val="35000"/>
                  </a:schemeClr>
                </a:solidFill>
                <a:effectLst/>
                <a:latin typeface="Source Sans Pro"/>
              </a:rPr>
              <a:t> </a:t>
            </a:r>
            <a:r>
              <a:rPr lang="el-GR" b="0" i="0" dirty="0" err="1" smtClean="0">
                <a:solidFill>
                  <a:schemeClr val="tx1">
                    <a:lumMod val="65000"/>
                    <a:lumOff val="35000"/>
                  </a:schemeClr>
                </a:solidFill>
                <a:effectLst/>
                <a:latin typeface="Source Sans Pro"/>
              </a:rPr>
              <a:t>Portfolio</a:t>
            </a:r>
            <a:r>
              <a:rPr lang="el-GR" b="0" i="0" dirty="0" smtClean="0">
                <a:solidFill>
                  <a:schemeClr val="tx1">
                    <a:lumMod val="65000"/>
                    <a:lumOff val="35000"/>
                  </a:schemeClr>
                </a:solidFill>
                <a:effectLst/>
                <a:latin typeface="Source Sans Pro"/>
              </a:rPr>
              <a:t> μπορείτε αυτόματα να συγκεντρώσετε και να προβάλετε:</a:t>
            </a:r>
          </a:p>
          <a:p>
            <a:pPr fontAlgn="base">
              <a:buFont typeface="Wingdings" pitchFamily="2" charset="2"/>
              <a:buChar char="v"/>
            </a:pPr>
            <a:r>
              <a:rPr lang="el-GR" b="1" i="0" dirty="0" smtClean="0">
                <a:solidFill>
                  <a:schemeClr val="tx1">
                    <a:lumMod val="65000"/>
                    <a:lumOff val="35000"/>
                  </a:schemeClr>
                </a:solidFill>
                <a:effectLst/>
                <a:latin typeface="inherit"/>
              </a:rPr>
              <a:t>Έργα</a:t>
            </a:r>
            <a:r>
              <a:rPr lang="el-GR" b="0" i="0" dirty="0" smtClean="0">
                <a:solidFill>
                  <a:schemeClr val="tx1">
                    <a:lumMod val="65000"/>
                    <a:lumOff val="35000"/>
                  </a:schemeClr>
                </a:solidFill>
                <a:effectLst/>
                <a:latin typeface="Source Sans Pro"/>
              </a:rPr>
              <a:t> στα οποία απονεμήθηκε: </a:t>
            </a:r>
            <a:r>
              <a:rPr lang="el-GR" b="1" i="0" dirty="0" smtClean="0">
                <a:solidFill>
                  <a:schemeClr val="tx1">
                    <a:lumMod val="65000"/>
                    <a:lumOff val="35000"/>
                  </a:schemeClr>
                </a:solidFill>
                <a:effectLst/>
                <a:latin typeface="inherit"/>
              </a:rPr>
              <a:t>Εθνική Ετικέτα Ποιότητας, Ευρωπαϊκή Ετικέτα Ποιότητας και Βραβεία </a:t>
            </a:r>
            <a:r>
              <a:rPr lang="el-GR" b="1" i="0" dirty="0" err="1" smtClean="0">
                <a:solidFill>
                  <a:schemeClr val="tx1">
                    <a:lumMod val="65000"/>
                    <a:lumOff val="35000"/>
                  </a:schemeClr>
                </a:solidFill>
                <a:effectLst/>
                <a:latin typeface="inherit"/>
              </a:rPr>
              <a:t>eTwinning</a:t>
            </a:r>
            <a:r>
              <a:rPr lang="el-GR" b="0" i="0" dirty="0" smtClean="0">
                <a:solidFill>
                  <a:schemeClr val="tx1">
                    <a:lumMod val="65000"/>
                    <a:lumOff val="35000"/>
                  </a:schemeClr>
                </a:solidFill>
                <a:effectLst/>
                <a:latin typeface="Source Sans Pro"/>
              </a:rPr>
              <a:t>.</a:t>
            </a:r>
          </a:p>
          <a:p>
            <a:pPr fontAlgn="base">
              <a:buFont typeface="Wingdings" pitchFamily="2" charset="2"/>
              <a:buChar char="v"/>
            </a:pPr>
            <a:r>
              <a:rPr lang="el-GR" b="0" i="0" dirty="0" smtClean="0">
                <a:solidFill>
                  <a:schemeClr val="tx1">
                    <a:lumMod val="65000"/>
                    <a:lumOff val="35000"/>
                  </a:schemeClr>
                </a:solidFill>
                <a:effectLst/>
                <a:latin typeface="Source Sans Pro"/>
              </a:rPr>
              <a:t>Συμμετοχή σε </a:t>
            </a:r>
            <a:r>
              <a:rPr lang="el-GR" b="1" i="0" dirty="0" smtClean="0">
                <a:solidFill>
                  <a:schemeClr val="tx1">
                    <a:lumMod val="65000"/>
                    <a:lumOff val="35000"/>
                  </a:schemeClr>
                </a:solidFill>
                <a:effectLst/>
                <a:latin typeface="inherit"/>
              </a:rPr>
              <a:t>Εκδηλώσεις</a:t>
            </a:r>
            <a:r>
              <a:rPr lang="el-GR" b="0" i="0" dirty="0" smtClean="0">
                <a:solidFill>
                  <a:schemeClr val="tx1">
                    <a:lumMod val="65000"/>
                    <a:lumOff val="35000"/>
                  </a:schemeClr>
                </a:solidFill>
                <a:effectLst/>
                <a:latin typeface="Source Sans Pro"/>
              </a:rPr>
              <a:t> και </a:t>
            </a:r>
            <a:r>
              <a:rPr lang="el-GR" b="1" i="0" dirty="0" smtClean="0">
                <a:solidFill>
                  <a:schemeClr val="tx1">
                    <a:lumMod val="65000"/>
                    <a:lumOff val="35000"/>
                  </a:schemeClr>
                </a:solidFill>
                <a:effectLst/>
                <a:latin typeface="inherit"/>
              </a:rPr>
              <a:t>Επαγγελματική Ανάπτυξη </a:t>
            </a:r>
            <a:r>
              <a:rPr lang="el-GR" b="0" i="0" dirty="0" smtClean="0">
                <a:solidFill>
                  <a:schemeClr val="tx1">
                    <a:lumMod val="65000"/>
                    <a:lumOff val="35000"/>
                  </a:schemeClr>
                </a:solidFill>
                <a:effectLst/>
                <a:latin typeface="Source Sans Pro"/>
              </a:rPr>
              <a:t>σε Ευρωπαϊκό και εθνικό επίπεδο</a:t>
            </a:r>
          </a:p>
          <a:p>
            <a:pPr lvl="1" fontAlgn="base">
              <a:buFont typeface="Arial"/>
              <a:buChar char="•"/>
            </a:pPr>
            <a:r>
              <a:rPr lang="el-GR" b="1" i="0" dirty="0" smtClean="0">
                <a:solidFill>
                  <a:schemeClr val="tx1">
                    <a:lumMod val="65000"/>
                    <a:lumOff val="35000"/>
                  </a:schemeClr>
                </a:solidFill>
                <a:effectLst/>
                <a:latin typeface="inherit"/>
              </a:rPr>
              <a:t>Εκδηλώσεις Μάθησης </a:t>
            </a:r>
            <a:endParaRPr lang="el-GR" b="0" i="0" dirty="0" smtClean="0">
              <a:solidFill>
                <a:schemeClr val="tx1">
                  <a:lumMod val="65000"/>
                  <a:lumOff val="35000"/>
                </a:schemeClr>
              </a:solidFill>
              <a:effectLst/>
              <a:latin typeface="inherit"/>
            </a:endParaRPr>
          </a:p>
          <a:p>
            <a:pPr lvl="1" fontAlgn="base">
              <a:buFont typeface="Arial"/>
              <a:buChar char="•"/>
            </a:pPr>
            <a:r>
              <a:rPr lang="el-GR" b="1" i="0" dirty="0" smtClean="0">
                <a:solidFill>
                  <a:schemeClr val="tx1">
                    <a:lumMod val="65000"/>
                    <a:lumOff val="35000"/>
                  </a:schemeClr>
                </a:solidFill>
                <a:effectLst/>
                <a:latin typeface="inherit"/>
              </a:rPr>
              <a:t>Συνέδριο </a:t>
            </a:r>
            <a:r>
              <a:rPr lang="el-GR" b="1" i="0" dirty="0" err="1" smtClean="0">
                <a:solidFill>
                  <a:schemeClr val="tx1">
                    <a:lumMod val="65000"/>
                    <a:lumOff val="35000"/>
                  </a:schemeClr>
                </a:solidFill>
                <a:effectLst/>
                <a:latin typeface="inherit"/>
              </a:rPr>
              <a:t>eTwinning</a:t>
            </a:r>
            <a:r>
              <a:rPr lang="el-GR" b="1" i="0" dirty="0" smtClean="0">
                <a:solidFill>
                  <a:schemeClr val="tx1">
                    <a:lumMod val="65000"/>
                    <a:lumOff val="35000"/>
                  </a:schemeClr>
                </a:solidFill>
                <a:effectLst/>
                <a:latin typeface="inherit"/>
              </a:rPr>
              <a:t> και Εργαστήρια Επαγγελματικής Ανάπτυξης</a:t>
            </a:r>
            <a:endParaRPr lang="el-GR" b="0" i="0" dirty="0" smtClean="0">
              <a:solidFill>
                <a:schemeClr val="tx1">
                  <a:lumMod val="65000"/>
                  <a:lumOff val="35000"/>
                </a:schemeClr>
              </a:solidFill>
              <a:effectLst/>
              <a:latin typeface="inherit"/>
            </a:endParaRPr>
          </a:p>
          <a:p>
            <a:pPr lvl="1" fontAlgn="base">
              <a:buFont typeface="Arial"/>
              <a:buChar char="•"/>
            </a:pPr>
            <a:r>
              <a:rPr lang="el-GR" b="1" i="0" dirty="0" smtClean="0">
                <a:solidFill>
                  <a:schemeClr val="tx1">
                    <a:lumMod val="65000"/>
                    <a:lumOff val="35000"/>
                  </a:schemeClr>
                </a:solidFill>
                <a:effectLst/>
                <a:latin typeface="inherit"/>
              </a:rPr>
              <a:t>Διαδικτυακά Σεμινάρια </a:t>
            </a:r>
            <a:endParaRPr lang="el-GR" b="0" i="0" dirty="0" smtClean="0">
              <a:solidFill>
                <a:schemeClr val="tx1">
                  <a:lumMod val="65000"/>
                  <a:lumOff val="35000"/>
                </a:schemeClr>
              </a:solidFill>
              <a:effectLst/>
              <a:latin typeface="inherit"/>
            </a:endParaRPr>
          </a:p>
          <a:p>
            <a:pPr lvl="1" fontAlgn="base">
              <a:buFont typeface="Arial"/>
              <a:buChar char="•"/>
            </a:pPr>
            <a:r>
              <a:rPr lang="el-GR" b="1" i="0" dirty="0" smtClean="0">
                <a:solidFill>
                  <a:schemeClr val="tx1">
                    <a:lumMod val="65000"/>
                    <a:lumOff val="35000"/>
                  </a:schemeClr>
                </a:solidFill>
                <a:effectLst/>
                <a:latin typeface="inherit"/>
              </a:rPr>
              <a:t>Διαδικτυακούς Κύκλους Μαθημάτων </a:t>
            </a:r>
            <a:endParaRPr lang="el-GR" b="0" i="0" dirty="0" smtClean="0">
              <a:solidFill>
                <a:schemeClr val="tx1">
                  <a:lumMod val="65000"/>
                  <a:lumOff val="35000"/>
                </a:schemeClr>
              </a:solidFill>
              <a:effectLst/>
              <a:latin typeface="inherit"/>
            </a:endParaRPr>
          </a:p>
          <a:p>
            <a:pPr lvl="1" fontAlgn="base">
              <a:buFont typeface="Arial"/>
              <a:buChar char="•"/>
            </a:pPr>
            <a:r>
              <a:rPr lang="el-GR" b="1" i="0" dirty="0" smtClean="0">
                <a:solidFill>
                  <a:schemeClr val="tx1">
                    <a:lumMod val="65000"/>
                    <a:lumOff val="35000"/>
                  </a:schemeClr>
                </a:solidFill>
                <a:effectLst/>
                <a:latin typeface="inherit"/>
              </a:rPr>
              <a:t>Ενεργή συμμετοχή σε Ομάδες (συντονιστές και διαχειριστές μόνο)</a:t>
            </a:r>
            <a:endParaRPr lang="el-GR" b="0" i="0" dirty="0" smtClean="0">
              <a:solidFill>
                <a:schemeClr val="tx1">
                  <a:lumMod val="65000"/>
                  <a:lumOff val="35000"/>
                </a:schemeClr>
              </a:solidFill>
              <a:effectLst/>
              <a:latin typeface="inherit"/>
            </a:endParaRPr>
          </a:p>
          <a:p>
            <a:endParaRPr lang="el-GR" dirty="0">
              <a:solidFill>
                <a:schemeClr val="tx1">
                  <a:lumMod val="65000"/>
                  <a:lumOff val="35000"/>
                </a:schemeClr>
              </a:solidFill>
            </a:endParaRPr>
          </a:p>
        </p:txBody>
      </p:sp>
      <p:sp>
        <p:nvSpPr>
          <p:cNvPr id="4" name="TextBox 3"/>
          <p:cNvSpPr txBox="1"/>
          <p:nvPr/>
        </p:nvSpPr>
        <p:spPr>
          <a:xfrm>
            <a:off x="2232248" y="6516052"/>
            <a:ext cx="7092280" cy="369332"/>
          </a:xfrm>
          <a:prstGeom prst="rect">
            <a:avLst/>
          </a:prstGeom>
          <a:noFill/>
        </p:spPr>
        <p:txBody>
          <a:bodyPr wrap="square" rtlCol="0">
            <a:spAutoFit/>
          </a:bodyPr>
          <a:lstStyle/>
          <a:p>
            <a:r>
              <a:rPr lang="el-GR" dirty="0" smtClean="0"/>
              <a:t>(</a:t>
            </a:r>
            <a:r>
              <a:rPr lang="en-US" dirty="0" smtClean="0"/>
              <a:t>https://www.etwinning.net/el/pub/benefits/recognition/portfolio.htm</a:t>
            </a:r>
            <a:r>
              <a:rPr lang="el-GR" dirty="0" smtClean="0"/>
              <a:t>)</a:t>
            </a:r>
            <a:endParaRPr lang="el-GR"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40152" y="548680"/>
            <a:ext cx="3039294" cy="10130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90745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2915" y="-234280"/>
            <a:ext cx="7560840" cy="1143000"/>
          </a:xfrm>
        </p:spPr>
        <p:txBody>
          <a:bodyPr>
            <a:normAutofit fontScale="90000"/>
          </a:bodyPr>
          <a:lstStyle/>
          <a:p>
            <a:r>
              <a:rPr lang="el-GR" b="1" dirty="0" smtClean="0">
                <a:solidFill>
                  <a:srgbClr val="000000"/>
                </a:solidFill>
              </a:rPr>
              <a:t>3δ. Ετικέτα </a:t>
            </a:r>
            <a:r>
              <a:rPr lang="el-GR" b="1" dirty="0">
                <a:solidFill>
                  <a:srgbClr val="000000"/>
                </a:solidFill>
              </a:rPr>
              <a:t>Σχολείου </a:t>
            </a:r>
            <a:r>
              <a:rPr lang="en-US" b="1" dirty="0" err="1">
                <a:solidFill>
                  <a:srgbClr val="000000"/>
                </a:solidFill>
              </a:rPr>
              <a:t>eTwinning</a:t>
            </a:r>
            <a:r>
              <a:rPr lang="en-US" b="1" dirty="0">
                <a:solidFill>
                  <a:srgbClr val="000000"/>
                </a:solidFill>
              </a:rPr>
              <a:t>»</a:t>
            </a:r>
            <a:endParaRPr lang="el-GR" dirty="0"/>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028542" y="1772816"/>
            <a:ext cx="2577586" cy="22353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Ορθογώνιο 4"/>
          <p:cNvSpPr/>
          <p:nvPr/>
        </p:nvSpPr>
        <p:spPr>
          <a:xfrm>
            <a:off x="31335" y="4365104"/>
            <a:ext cx="4572000" cy="1638910"/>
          </a:xfrm>
          <a:prstGeom prst="rect">
            <a:avLst/>
          </a:prstGeom>
        </p:spPr>
        <p:txBody>
          <a:bodyPr>
            <a:spAutoFit/>
          </a:bodyPr>
          <a:lstStyle/>
          <a:p>
            <a:endParaRPr lang="el-GR" sz="1050" dirty="0">
              <a:solidFill>
                <a:srgbClr val="000000"/>
              </a:solidFill>
            </a:endParaRPr>
          </a:p>
          <a:p>
            <a:r>
              <a:rPr lang="el-GR" b="1" dirty="0" smtClean="0">
                <a:solidFill>
                  <a:srgbClr val="000000"/>
                </a:solidFill>
              </a:rPr>
              <a:t>1.211 </a:t>
            </a:r>
            <a:r>
              <a:rPr lang="el-GR" dirty="0" smtClean="0">
                <a:solidFill>
                  <a:srgbClr val="000000"/>
                </a:solidFill>
              </a:rPr>
              <a:t>σχολεία </a:t>
            </a:r>
            <a:r>
              <a:rPr lang="el-GR" dirty="0">
                <a:solidFill>
                  <a:srgbClr val="000000"/>
                </a:solidFill>
              </a:rPr>
              <a:t>από όλη την Ευρώπη απέκτησαν την Ετικέτα Σχολείου </a:t>
            </a:r>
            <a:r>
              <a:rPr lang="el-GR" dirty="0" err="1">
                <a:solidFill>
                  <a:srgbClr val="000000"/>
                </a:solidFill>
              </a:rPr>
              <a:t>eTwinning</a:t>
            </a:r>
            <a:r>
              <a:rPr lang="el-GR" dirty="0">
                <a:solidFill>
                  <a:srgbClr val="000000"/>
                </a:solidFill>
              </a:rPr>
              <a:t>. </a:t>
            </a:r>
            <a:endParaRPr lang="el-GR" dirty="0" smtClean="0">
              <a:solidFill>
                <a:srgbClr val="000000"/>
              </a:solidFill>
            </a:endParaRPr>
          </a:p>
          <a:p>
            <a:endParaRPr lang="el-GR" dirty="0">
              <a:solidFill>
                <a:srgbClr val="000000"/>
              </a:solidFill>
            </a:endParaRPr>
          </a:p>
          <a:p>
            <a:r>
              <a:rPr lang="el-GR" b="1" dirty="0" smtClean="0">
                <a:solidFill>
                  <a:srgbClr val="000000"/>
                </a:solidFill>
              </a:rPr>
              <a:t>86 ελληνικά σχολεία </a:t>
            </a:r>
            <a:r>
              <a:rPr lang="el-GR" dirty="0" smtClean="0">
                <a:solidFill>
                  <a:srgbClr val="000000"/>
                </a:solidFill>
              </a:rPr>
              <a:t>όλων </a:t>
            </a:r>
            <a:r>
              <a:rPr lang="el-GR" dirty="0">
                <a:solidFill>
                  <a:srgbClr val="000000"/>
                </a:solidFill>
              </a:rPr>
              <a:t>των βαθμίδων και από όλες τις περιοχές της Ελλάδας.</a:t>
            </a:r>
          </a:p>
        </p:txBody>
      </p:sp>
      <p:sp>
        <p:nvSpPr>
          <p:cNvPr id="8" name="TextBox 7"/>
          <p:cNvSpPr txBox="1"/>
          <p:nvPr/>
        </p:nvSpPr>
        <p:spPr>
          <a:xfrm>
            <a:off x="6695728" y="6480315"/>
            <a:ext cx="2448272" cy="369332"/>
          </a:xfrm>
          <a:prstGeom prst="rect">
            <a:avLst/>
          </a:prstGeom>
          <a:noFill/>
        </p:spPr>
        <p:txBody>
          <a:bodyPr wrap="square" rtlCol="0">
            <a:spAutoFit/>
          </a:bodyPr>
          <a:lstStyle/>
          <a:p>
            <a:r>
              <a:rPr lang="el-GR" dirty="0" smtClean="0"/>
              <a:t>(Παρασκευάς, 2018)</a:t>
            </a:r>
            <a:endParaRPr lang="el-GR" dirty="0"/>
          </a:p>
        </p:txBody>
      </p:sp>
      <p:sp>
        <p:nvSpPr>
          <p:cNvPr id="9" name="Θέση περιεχομένου 2"/>
          <p:cNvSpPr txBox="1">
            <a:spLocks/>
          </p:cNvSpPr>
          <p:nvPr/>
        </p:nvSpPr>
        <p:spPr>
          <a:xfrm>
            <a:off x="4114208" y="683539"/>
            <a:ext cx="5009220" cy="53286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l-GR" sz="2000" dirty="0" smtClean="0">
              <a:solidFill>
                <a:srgbClr val="000000"/>
              </a:solidFill>
            </a:endParaRPr>
          </a:p>
          <a:p>
            <a:pPr>
              <a:buFont typeface="Wingdings" pitchFamily="2" charset="2"/>
              <a:buChar char="ü"/>
            </a:pPr>
            <a:r>
              <a:rPr lang="el-GR" sz="2000" b="1" dirty="0" smtClean="0">
                <a:solidFill>
                  <a:srgbClr val="000000"/>
                </a:solidFill>
              </a:rPr>
              <a:t>Ετικέτα Σχολείου </a:t>
            </a:r>
            <a:r>
              <a:rPr lang="el-GR" sz="2000" b="1" dirty="0" err="1" smtClean="0">
                <a:solidFill>
                  <a:srgbClr val="000000"/>
                </a:solidFill>
              </a:rPr>
              <a:t>eTwinning</a:t>
            </a:r>
            <a:r>
              <a:rPr lang="el-GR" sz="2000" dirty="0" smtClean="0">
                <a:solidFill>
                  <a:srgbClr val="000000"/>
                </a:solidFill>
              </a:rPr>
              <a:t>: αναγνώριση της δουλειάς σε σχολικό επίπεδο στο πλαίσιο του </a:t>
            </a:r>
            <a:r>
              <a:rPr lang="el-GR" sz="2000" dirty="0" err="1" smtClean="0">
                <a:solidFill>
                  <a:srgbClr val="000000"/>
                </a:solidFill>
              </a:rPr>
              <a:t>eTwinning</a:t>
            </a:r>
            <a:r>
              <a:rPr lang="el-GR" sz="2000" dirty="0" smtClean="0">
                <a:solidFill>
                  <a:srgbClr val="000000"/>
                </a:solidFill>
              </a:rPr>
              <a:t>. </a:t>
            </a:r>
          </a:p>
          <a:p>
            <a:pPr>
              <a:buFont typeface="Wingdings" pitchFamily="2" charset="2"/>
              <a:buChar char="ü"/>
            </a:pPr>
            <a:endParaRPr lang="el-GR" sz="2000" dirty="0" smtClean="0">
              <a:solidFill>
                <a:srgbClr val="000000"/>
              </a:solidFill>
            </a:endParaRPr>
          </a:p>
          <a:p>
            <a:pPr>
              <a:buFont typeface="Wingdings" pitchFamily="2" charset="2"/>
              <a:buChar char="ü"/>
            </a:pPr>
            <a:r>
              <a:rPr lang="el-GR" sz="2000" dirty="0" smtClean="0">
                <a:solidFill>
                  <a:srgbClr val="000000"/>
                </a:solidFill>
              </a:rPr>
              <a:t>Επέκταση της ιδέας των Ετικετών Ποιότητας (</a:t>
            </a:r>
            <a:r>
              <a:rPr lang="el-GR" sz="2000" dirty="0" err="1" smtClean="0">
                <a:solidFill>
                  <a:srgbClr val="000000"/>
                </a:solidFill>
              </a:rPr>
              <a:t>Quality</a:t>
            </a:r>
            <a:r>
              <a:rPr lang="el-GR" sz="2000" dirty="0" smtClean="0">
                <a:solidFill>
                  <a:srgbClr val="000000"/>
                </a:solidFill>
              </a:rPr>
              <a:t> </a:t>
            </a:r>
            <a:r>
              <a:rPr lang="el-GR" sz="2000" dirty="0" err="1" smtClean="0">
                <a:solidFill>
                  <a:srgbClr val="000000"/>
                </a:solidFill>
              </a:rPr>
              <a:t>Labels</a:t>
            </a:r>
            <a:r>
              <a:rPr lang="el-GR" sz="2000" dirty="0" smtClean="0">
                <a:solidFill>
                  <a:srgbClr val="000000"/>
                </a:solidFill>
              </a:rPr>
              <a:t>), οι οποίες απονέμονται σε εκπαιδευτικούς για τα </a:t>
            </a:r>
            <a:r>
              <a:rPr lang="el-GR" sz="2000" dirty="0" err="1" smtClean="0">
                <a:solidFill>
                  <a:srgbClr val="000000"/>
                </a:solidFill>
              </a:rPr>
              <a:t>eTwinning</a:t>
            </a:r>
            <a:r>
              <a:rPr lang="el-GR" sz="2000" dirty="0" smtClean="0">
                <a:solidFill>
                  <a:srgbClr val="000000"/>
                </a:solidFill>
              </a:rPr>
              <a:t> έργα τους, σε εθνικό και σε Ευρωπαϊκό επίπεδο, οι οποίες αφορούν στο έργο μεμονωμένων εκπαιδευτικών. </a:t>
            </a:r>
          </a:p>
          <a:p>
            <a:pPr>
              <a:buFont typeface="Wingdings" pitchFamily="2" charset="2"/>
              <a:buChar char="ü"/>
            </a:pPr>
            <a:endParaRPr lang="el-GR" sz="2000" dirty="0" smtClean="0">
              <a:solidFill>
                <a:srgbClr val="000000"/>
              </a:solidFill>
            </a:endParaRPr>
          </a:p>
          <a:p>
            <a:pPr>
              <a:buFont typeface="Wingdings" pitchFamily="2" charset="2"/>
              <a:buChar char="ü"/>
            </a:pPr>
            <a:r>
              <a:rPr lang="el-GR" sz="2000" dirty="0" smtClean="0">
                <a:solidFill>
                  <a:srgbClr val="000000"/>
                </a:solidFill>
              </a:rPr>
              <a:t>Αποτελεί </a:t>
            </a:r>
            <a:r>
              <a:rPr lang="el-GR" sz="2000" b="1" dirty="0" smtClean="0">
                <a:solidFill>
                  <a:srgbClr val="000000"/>
                </a:solidFill>
              </a:rPr>
              <a:t>αναγνώριση </a:t>
            </a:r>
            <a:r>
              <a:rPr lang="el-GR" sz="2000" dirty="0" smtClean="0">
                <a:solidFill>
                  <a:srgbClr val="000000"/>
                </a:solidFill>
              </a:rPr>
              <a:t>και </a:t>
            </a:r>
            <a:r>
              <a:rPr lang="el-GR" sz="2000" b="1" dirty="0" smtClean="0">
                <a:solidFill>
                  <a:srgbClr val="000000"/>
                </a:solidFill>
              </a:rPr>
              <a:t>επιβράβευση </a:t>
            </a:r>
            <a:r>
              <a:rPr lang="el-GR" sz="2000" dirty="0" smtClean="0">
                <a:solidFill>
                  <a:srgbClr val="000000"/>
                </a:solidFill>
              </a:rPr>
              <a:t>της συμμετοχής, της δέσμευσης και της αφοσίωσης, όχι μόνο μεμονωμένων μελών του </a:t>
            </a:r>
            <a:r>
              <a:rPr lang="el-GR" sz="2000" dirty="0" err="1" smtClean="0">
                <a:solidFill>
                  <a:srgbClr val="000000"/>
                </a:solidFill>
              </a:rPr>
              <a:t>eTwinning</a:t>
            </a:r>
            <a:r>
              <a:rPr lang="el-GR" sz="2000" dirty="0" smtClean="0">
                <a:solidFill>
                  <a:srgbClr val="000000"/>
                </a:solidFill>
              </a:rPr>
              <a:t>, αλλά και ομάδων εκπαιδευτικών και σχολικών ηγετών από το ίδιο σχολείο.</a:t>
            </a:r>
          </a:p>
          <a:p>
            <a:endParaRPr lang="el-GR" sz="2000" dirty="0"/>
          </a:p>
        </p:txBody>
      </p:sp>
    </p:spTree>
    <p:extLst>
      <p:ext uri="{BB962C8B-B14F-4D97-AF65-F5344CB8AC3E}">
        <p14:creationId xmlns:p14="http://schemas.microsoft.com/office/powerpoint/2010/main" xmlns="" val="1772834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marL="342900" lvl="0" indent="-342900">
              <a:spcBef>
                <a:spcPct val="20000"/>
              </a:spcBef>
            </a:pPr>
            <a:r>
              <a:rPr lang="el-GR" sz="2900" b="1" dirty="0">
                <a:solidFill>
                  <a:srgbClr val="000000"/>
                </a:solidFill>
                <a:ea typeface="+mn-ea"/>
                <a:cs typeface="+mn-cs"/>
              </a:rPr>
              <a:t>Προϋποθέσεις συμμετοχής</a:t>
            </a:r>
            <a:r>
              <a:rPr lang="el-GR" sz="2900" dirty="0">
                <a:solidFill>
                  <a:srgbClr val="000000"/>
                </a:solidFill>
                <a:ea typeface="+mn-ea"/>
                <a:cs typeface="+mn-cs"/>
              </a:rPr>
              <a:t/>
            </a:r>
            <a:br>
              <a:rPr lang="el-GR" sz="2900" dirty="0">
                <a:solidFill>
                  <a:srgbClr val="000000"/>
                </a:solidFill>
                <a:ea typeface="+mn-ea"/>
                <a:cs typeface="+mn-cs"/>
              </a:rPr>
            </a:br>
            <a:endParaRPr lang="el-GR" dirty="0"/>
          </a:p>
        </p:txBody>
      </p:sp>
      <p:sp>
        <p:nvSpPr>
          <p:cNvPr id="3" name="Θέση περιεχομένου 2"/>
          <p:cNvSpPr>
            <a:spLocks noGrp="1"/>
          </p:cNvSpPr>
          <p:nvPr>
            <p:ph idx="1"/>
          </p:nvPr>
        </p:nvSpPr>
        <p:spPr>
          <a:xfrm>
            <a:off x="0" y="836712"/>
            <a:ext cx="6141458" cy="6120680"/>
          </a:xfrm>
        </p:spPr>
        <p:txBody>
          <a:bodyPr>
            <a:normAutofit fontScale="47500" lnSpcReduction="20000"/>
          </a:bodyPr>
          <a:lstStyle/>
          <a:p>
            <a:pPr marL="0" indent="0">
              <a:buNone/>
            </a:pPr>
            <a:r>
              <a:rPr lang="el-GR" sz="4200" b="1" dirty="0" smtClean="0">
                <a:solidFill>
                  <a:srgbClr val="000000"/>
                </a:solidFill>
              </a:rPr>
              <a:t>Πρώτο </a:t>
            </a:r>
            <a:r>
              <a:rPr lang="el-GR" sz="4200" b="1" dirty="0">
                <a:solidFill>
                  <a:srgbClr val="000000"/>
                </a:solidFill>
              </a:rPr>
              <a:t>στάδιο:</a:t>
            </a:r>
            <a:endParaRPr lang="el-GR" sz="4200" dirty="0">
              <a:solidFill>
                <a:srgbClr val="000000"/>
              </a:solidFill>
            </a:endParaRPr>
          </a:p>
          <a:p>
            <a:pPr>
              <a:buFont typeface="Wingdings" pitchFamily="2" charset="2"/>
              <a:buChar char="Ø"/>
            </a:pPr>
            <a:r>
              <a:rPr lang="el-GR" dirty="0">
                <a:solidFill>
                  <a:srgbClr val="000000"/>
                </a:solidFill>
              </a:rPr>
              <a:t>Τ</a:t>
            </a:r>
            <a:r>
              <a:rPr lang="el-GR" dirty="0" smtClean="0">
                <a:solidFill>
                  <a:srgbClr val="000000"/>
                </a:solidFill>
              </a:rPr>
              <a:t>ο </a:t>
            </a:r>
            <a:r>
              <a:rPr lang="el-GR" dirty="0">
                <a:solidFill>
                  <a:srgbClr val="000000"/>
                </a:solidFill>
              </a:rPr>
              <a:t>σχολείο είναι εγγεγραμμένο στο </a:t>
            </a:r>
            <a:r>
              <a:rPr lang="el-GR" dirty="0" err="1">
                <a:solidFill>
                  <a:srgbClr val="000000"/>
                </a:solidFill>
              </a:rPr>
              <a:t>eTwinning</a:t>
            </a:r>
            <a:r>
              <a:rPr lang="el-GR" dirty="0">
                <a:solidFill>
                  <a:srgbClr val="000000"/>
                </a:solidFill>
              </a:rPr>
              <a:t> για περισσότερα από δύο </a:t>
            </a:r>
            <a:r>
              <a:rPr lang="el-GR" dirty="0" smtClean="0">
                <a:solidFill>
                  <a:srgbClr val="000000"/>
                </a:solidFill>
              </a:rPr>
              <a:t>χρόνια.</a:t>
            </a:r>
          </a:p>
          <a:p>
            <a:pPr>
              <a:buFont typeface="Wingdings" pitchFamily="2" charset="2"/>
              <a:buChar char="Ø"/>
            </a:pPr>
            <a:r>
              <a:rPr lang="el-GR" dirty="0" smtClean="0">
                <a:solidFill>
                  <a:srgbClr val="000000"/>
                </a:solidFill>
              </a:rPr>
              <a:t>Τουλάχιστον </a:t>
            </a:r>
            <a:r>
              <a:rPr lang="el-GR" dirty="0">
                <a:solidFill>
                  <a:srgbClr val="000000"/>
                </a:solidFill>
              </a:rPr>
              <a:t>δύο ενεργοί εκπαιδευτικοί του </a:t>
            </a:r>
            <a:r>
              <a:rPr lang="el-GR" dirty="0" err="1">
                <a:solidFill>
                  <a:srgbClr val="000000"/>
                </a:solidFill>
              </a:rPr>
              <a:t>eTwinning</a:t>
            </a:r>
            <a:r>
              <a:rPr lang="el-GR" dirty="0">
                <a:solidFill>
                  <a:srgbClr val="000000"/>
                </a:solidFill>
              </a:rPr>
              <a:t> στο σχολείο, τη στιγμή της </a:t>
            </a:r>
            <a:r>
              <a:rPr lang="el-GR" dirty="0" smtClean="0">
                <a:solidFill>
                  <a:srgbClr val="000000"/>
                </a:solidFill>
              </a:rPr>
              <a:t>αίτησης.</a:t>
            </a:r>
          </a:p>
          <a:p>
            <a:pPr>
              <a:buFont typeface="Wingdings" pitchFamily="2" charset="2"/>
              <a:buChar char="Ø"/>
            </a:pPr>
            <a:r>
              <a:rPr lang="el-GR" dirty="0" smtClean="0">
                <a:solidFill>
                  <a:srgbClr val="000000"/>
                </a:solidFill>
              </a:rPr>
              <a:t>Τουλάχιστον </a:t>
            </a:r>
            <a:r>
              <a:rPr lang="el-GR" dirty="0">
                <a:solidFill>
                  <a:srgbClr val="000000"/>
                </a:solidFill>
              </a:rPr>
              <a:t>ένα Ευρωπαϊκό έργο </a:t>
            </a:r>
            <a:r>
              <a:rPr lang="el-GR" dirty="0" err="1">
                <a:solidFill>
                  <a:srgbClr val="000000"/>
                </a:solidFill>
              </a:rPr>
              <a:t>eTwinning</a:t>
            </a:r>
            <a:r>
              <a:rPr lang="el-GR" dirty="0">
                <a:solidFill>
                  <a:srgbClr val="000000"/>
                </a:solidFill>
              </a:rPr>
              <a:t> με Εθνική Ετικέτα Ποιότητας (στα τελευταία 2 έτη).</a:t>
            </a:r>
          </a:p>
          <a:p>
            <a:endParaRPr lang="el-GR" dirty="0">
              <a:solidFill>
                <a:srgbClr val="000000"/>
              </a:solidFill>
            </a:endParaRPr>
          </a:p>
          <a:p>
            <a:pPr marL="0" indent="0">
              <a:buNone/>
            </a:pPr>
            <a:r>
              <a:rPr lang="el-GR" sz="4200" b="1" dirty="0">
                <a:solidFill>
                  <a:srgbClr val="000000"/>
                </a:solidFill>
              </a:rPr>
              <a:t>Κριτήρια δεύτερου σταδίου: </a:t>
            </a:r>
            <a:r>
              <a:rPr lang="el-GR" dirty="0">
                <a:solidFill>
                  <a:srgbClr val="000000"/>
                </a:solidFill>
              </a:rPr>
              <a:t>Το σχολείο πρέπει να επιδεικνύει:</a:t>
            </a:r>
          </a:p>
          <a:p>
            <a:pPr marL="0" indent="0">
              <a:buNone/>
            </a:pPr>
            <a:r>
              <a:rPr lang="el-GR" dirty="0">
                <a:solidFill>
                  <a:srgbClr val="000000"/>
                </a:solidFill>
              </a:rPr>
              <a:t>1.Δραστηριότητες που αποδεικνύουν ότι οι εκπαιδευτικοί/μαθητές γνωρίζουν τι </a:t>
            </a:r>
            <a:r>
              <a:rPr lang="el-GR" dirty="0" smtClean="0">
                <a:solidFill>
                  <a:srgbClr val="000000"/>
                </a:solidFill>
              </a:rPr>
              <a:t>σημαίνει </a:t>
            </a:r>
            <a:r>
              <a:rPr lang="el-GR" b="1" dirty="0" smtClean="0">
                <a:solidFill>
                  <a:srgbClr val="000000"/>
                </a:solidFill>
              </a:rPr>
              <a:t>υπεύθυνη </a:t>
            </a:r>
            <a:r>
              <a:rPr lang="el-GR" b="1" dirty="0">
                <a:solidFill>
                  <a:srgbClr val="000000"/>
                </a:solidFill>
              </a:rPr>
              <a:t>χρήση του διαδικτύου.</a:t>
            </a:r>
            <a:endParaRPr lang="el-GR" dirty="0">
              <a:solidFill>
                <a:srgbClr val="000000"/>
              </a:solidFill>
            </a:endParaRPr>
          </a:p>
          <a:p>
            <a:pPr marL="0" indent="0">
              <a:buNone/>
            </a:pPr>
            <a:r>
              <a:rPr lang="el-GR" dirty="0">
                <a:solidFill>
                  <a:srgbClr val="000000"/>
                </a:solidFill>
              </a:rPr>
              <a:t>2.Την </a:t>
            </a:r>
            <a:r>
              <a:rPr lang="el-GR" dirty="0" smtClean="0">
                <a:solidFill>
                  <a:srgbClr val="000000"/>
                </a:solidFill>
              </a:rPr>
              <a:t>ύπαρξη </a:t>
            </a:r>
            <a:r>
              <a:rPr lang="el-GR" b="1" dirty="0" smtClean="0">
                <a:solidFill>
                  <a:srgbClr val="000000"/>
                </a:solidFill>
              </a:rPr>
              <a:t>ενεργούς συνεργασίας </a:t>
            </a:r>
            <a:r>
              <a:rPr lang="el-GR" dirty="0" smtClean="0">
                <a:solidFill>
                  <a:srgbClr val="000000"/>
                </a:solidFill>
              </a:rPr>
              <a:t>μεταξύ </a:t>
            </a:r>
            <a:r>
              <a:rPr lang="el-GR" dirty="0">
                <a:solidFill>
                  <a:srgbClr val="000000"/>
                </a:solidFill>
              </a:rPr>
              <a:t>μιας ομάδας </a:t>
            </a:r>
            <a:r>
              <a:rPr lang="el-GR" b="1" dirty="0">
                <a:solidFill>
                  <a:srgbClr val="000000"/>
                </a:solidFill>
              </a:rPr>
              <a:t>&gt;3 </a:t>
            </a:r>
            <a:r>
              <a:rPr lang="el-GR" dirty="0">
                <a:solidFill>
                  <a:srgbClr val="000000"/>
                </a:solidFill>
              </a:rPr>
              <a:t>εκπαιδευτικών σε έργα </a:t>
            </a:r>
            <a:r>
              <a:rPr lang="el-GR" dirty="0" err="1">
                <a:solidFill>
                  <a:srgbClr val="000000"/>
                </a:solidFill>
              </a:rPr>
              <a:t>eTwinning</a:t>
            </a:r>
            <a:r>
              <a:rPr lang="el-GR" dirty="0">
                <a:solidFill>
                  <a:srgbClr val="000000"/>
                </a:solidFill>
              </a:rPr>
              <a:t>.</a:t>
            </a:r>
          </a:p>
          <a:p>
            <a:pPr marL="0" indent="0">
              <a:buNone/>
            </a:pPr>
            <a:r>
              <a:rPr lang="el-GR" dirty="0">
                <a:solidFill>
                  <a:srgbClr val="000000"/>
                </a:solidFill>
              </a:rPr>
              <a:t>3.Ότι τουλάχιστον </a:t>
            </a:r>
            <a:r>
              <a:rPr lang="el-GR" b="1" dirty="0">
                <a:solidFill>
                  <a:srgbClr val="000000"/>
                </a:solidFill>
              </a:rPr>
              <a:t>δύο </a:t>
            </a:r>
            <a:r>
              <a:rPr lang="el-GR" b="1" dirty="0" smtClean="0">
                <a:solidFill>
                  <a:srgbClr val="000000"/>
                </a:solidFill>
              </a:rPr>
              <a:t>ομάδες μαθητών </a:t>
            </a:r>
            <a:r>
              <a:rPr lang="el-GR" dirty="0" smtClean="0">
                <a:solidFill>
                  <a:srgbClr val="000000"/>
                </a:solidFill>
              </a:rPr>
              <a:t>στο </a:t>
            </a:r>
            <a:r>
              <a:rPr lang="el-GR" dirty="0">
                <a:solidFill>
                  <a:srgbClr val="000000"/>
                </a:solidFill>
              </a:rPr>
              <a:t>σχολείο συμμετέχουν σε έργα </a:t>
            </a:r>
            <a:r>
              <a:rPr lang="el-GR" dirty="0" err="1">
                <a:solidFill>
                  <a:srgbClr val="000000"/>
                </a:solidFill>
              </a:rPr>
              <a:t>eTwinning</a:t>
            </a:r>
            <a:r>
              <a:rPr lang="el-GR" dirty="0">
                <a:solidFill>
                  <a:srgbClr val="000000"/>
                </a:solidFill>
              </a:rPr>
              <a:t>.</a:t>
            </a:r>
          </a:p>
          <a:p>
            <a:pPr marL="0" indent="0">
              <a:buNone/>
            </a:pPr>
            <a:r>
              <a:rPr lang="el-GR" dirty="0">
                <a:solidFill>
                  <a:srgbClr val="000000"/>
                </a:solidFill>
              </a:rPr>
              <a:t>4.Τη συμμετοχή δύο εκπαιδευτικών που συμμετέχουν ενεργά στο </a:t>
            </a:r>
            <a:r>
              <a:rPr lang="el-GR" dirty="0" err="1">
                <a:solidFill>
                  <a:srgbClr val="000000"/>
                </a:solidFill>
              </a:rPr>
              <a:t>eTwinning</a:t>
            </a:r>
            <a:r>
              <a:rPr lang="el-GR" dirty="0">
                <a:solidFill>
                  <a:srgbClr val="000000"/>
                </a:solidFill>
              </a:rPr>
              <a:t> σε </a:t>
            </a:r>
            <a:r>
              <a:rPr lang="el-GR" b="1" dirty="0">
                <a:solidFill>
                  <a:srgbClr val="000000"/>
                </a:solidFill>
              </a:rPr>
              <a:t>&gt;1εκπαιδευτικές </a:t>
            </a:r>
            <a:r>
              <a:rPr lang="el-GR" b="1" dirty="0" smtClean="0">
                <a:solidFill>
                  <a:srgbClr val="000000"/>
                </a:solidFill>
              </a:rPr>
              <a:t>εκδηλώσεις </a:t>
            </a:r>
            <a:r>
              <a:rPr lang="el-GR" dirty="0" err="1" smtClean="0">
                <a:solidFill>
                  <a:srgbClr val="000000"/>
                </a:solidFill>
              </a:rPr>
              <a:t>eTwinning</a:t>
            </a:r>
            <a:r>
              <a:rPr lang="el-GR" dirty="0" smtClean="0">
                <a:solidFill>
                  <a:srgbClr val="000000"/>
                </a:solidFill>
              </a:rPr>
              <a:t> </a:t>
            </a:r>
            <a:r>
              <a:rPr lang="el-GR" dirty="0">
                <a:solidFill>
                  <a:srgbClr val="000000"/>
                </a:solidFill>
              </a:rPr>
              <a:t>και τη συμβολή τους στη στρατηγική ανάπτυξη του σχολείου.</a:t>
            </a:r>
          </a:p>
          <a:p>
            <a:pPr marL="0" indent="0">
              <a:buNone/>
            </a:pPr>
            <a:r>
              <a:rPr lang="el-GR" dirty="0">
                <a:solidFill>
                  <a:srgbClr val="000000"/>
                </a:solidFill>
              </a:rPr>
              <a:t>5.Το σχολείο </a:t>
            </a:r>
            <a:r>
              <a:rPr lang="el-GR" b="1" dirty="0">
                <a:solidFill>
                  <a:srgbClr val="000000"/>
                </a:solidFill>
              </a:rPr>
              <a:t>προβάλλει </a:t>
            </a:r>
            <a:r>
              <a:rPr lang="el-GR" b="1" dirty="0" smtClean="0">
                <a:solidFill>
                  <a:srgbClr val="000000"/>
                </a:solidFill>
              </a:rPr>
              <a:t>δημόσια </a:t>
            </a:r>
            <a:r>
              <a:rPr lang="el-GR" dirty="0" smtClean="0">
                <a:solidFill>
                  <a:srgbClr val="000000"/>
                </a:solidFill>
              </a:rPr>
              <a:t>τη </a:t>
            </a:r>
            <a:r>
              <a:rPr lang="el-GR" dirty="0">
                <a:solidFill>
                  <a:srgbClr val="000000"/>
                </a:solidFill>
              </a:rPr>
              <a:t>συμμετοχή του στο </a:t>
            </a:r>
            <a:r>
              <a:rPr lang="el-GR" dirty="0" err="1">
                <a:solidFill>
                  <a:srgbClr val="000000"/>
                </a:solidFill>
              </a:rPr>
              <a:t>eTwinning</a:t>
            </a:r>
            <a:r>
              <a:rPr lang="el-GR" dirty="0">
                <a:solidFill>
                  <a:srgbClr val="000000"/>
                </a:solidFill>
              </a:rPr>
              <a:t>, π.χ. εμφανίζοντας το λογότυπο του </a:t>
            </a:r>
            <a:r>
              <a:rPr lang="el-GR" dirty="0" err="1">
                <a:solidFill>
                  <a:srgbClr val="000000"/>
                </a:solidFill>
              </a:rPr>
              <a:t>eTwinning</a:t>
            </a:r>
            <a:r>
              <a:rPr lang="el-GR" dirty="0">
                <a:solidFill>
                  <a:srgbClr val="000000"/>
                </a:solidFill>
              </a:rPr>
              <a:t> και/ή μια περιγραφή των δραστηριοτήτων του στο </a:t>
            </a:r>
            <a:r>
              <a:rPr lang="el-GR" dirty="0" err="1">
                <a:solidFill>
                  <a:srgbClr val="000000"/>
                </a:solidFill>
              </a:rPr>
              <a:t>eTwinning</a:t>
            </a:r>
            <a:r>
              <a:rPr lang="el-GR" dirty="0">
                <a:solidFill>
                  <a:srgbClr val="000000"/>
                </a:solidFill>
              </a:rPr>
              <a:t> στην ιστοσελίδα του ή σε κάποιο έντυπο ή φυλλάδιο.</a:t>
            </a:r>
          </a:p>
          <a:p>
            <a:pPr marL="0" indent="0">
              <a:buNone/>
            </a:pPr>
            <a:r>
              <a:rPr lang="el-GR" dirty="0">
                <a:solidFill>
                  <a:srgbClr val="000000"/>
                </a:solidFill>
              </a:rPr>
              <a:t>6.Την υλοποίηση </a:t>
            </a:r>
            <a:r>
              <a:rPr lang="el-GR" dirty="0" smtClean="0">
                <a:solidFill>
                  <a:srgbClr val="000000"/>
                </a:solidFill>
              </a:rPr>
              <a:t>μιας </a:t>
            </a:r>
            <a:r>
              <a:rPr lang="el-GR" b="1" dirty="0" smtClean="0">
                <a:solidFill>
                  <a:srgbClr val="000000"/>
                </a:solidFill>
              </a:rPr>
              <a:t>προωθητικής </a:t>
            </a:r>
            <a:r>
              <a:rPr lang="el-GR" b="1" dirty="0">
                <a:solidFill>
                  <a:srgbClr val="000000"/>
                </a:solidFill>
              </a:rPr>
              <a:t>δραστηριότητας </a:t>
            </a:r>
            <a:r>
              <a:rPr lang="el-GR" dirty="0">
                <a:solidFill>
                  <a:srgbClr val="000000"/>
                </a:solidFill>
              </a:rPr>
              <a:t>για το </a:t>
            </a:r>
            <a:r>
              <a:rPr lang="el-GR" dirty="0" err="1">
                <a:solidFill>
                  <a:srgbClr val="000000"/>
                </a:solidFill>
              </a:rPr>
              <a:t>eTwinning</a:t>
            </a:r>
            <a:r>
              <a:rPr lang="el-GR" dirty="0">
                <a:solidFill>
                  <a:srgbClr val="000000"/>
                </a:solidFill>
              </a:rPr>
              <a:t> στο πλαίσιο του σχολείου ή της τοπικής κοινότητας κατά τη χρονιά της βράβευσης.</a:t>
            </a:r>
          </a:p>
          <a:p>
            <a:endParaRPr lang="el-G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41458" y="980728"/>
            <a:ext cx="3015149" cy="25588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4716016" y="6247615"/>
            <a:ext cx="4440591" cy="646331"/>
          </a:xfrm>
          <a:prstGeom prst="rect">
            <a:avLst/>
          </a:prstGeom>
          <a:noFill/>
        </p:spPr>
        <p:txBody>
          <a:bodyPr wrap="square" rtlCol="0">
            <a:spAutoFit/>
          </a:bodyPr>
          <a:lstStyle/>
          <a:p>
            <a:r>
              <a:rPr lang="el-GR" dirty="0" smtClean="0"/>
              <a:t>(</a:t>
            </a:r>
            <a:r>
              <a:rPr lang="en-US" dirty="0" smtClean="0"/>
              <a:t>https://www.etwinning.net/el/pub/benefits/recognition/etwinning-school.htm</a:t>
            </a:r>
            <a:r>
              <a:rPr lang="el-GR" dirty="0" smtClean="0"/>
              <a:t>)</a:t>
            </a:r>
            <a:endParaRPr lang="el-GR" dirty="0"/>
          </a:p>
        </p:txBody>
      </p:sp>
    </p:spTree>
    <p:extLst>
      <p:ext uri="{BB962C8B-B14F-4D97-AF65-F5344CB8AC3E}">
        <p14:creationId xmlns:p14="http://schemas.microsoft.com/office/powerpoint/2010/main" xmlns="" val="1962229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0"/>
            <a:ext cx="8229600" cy="1143000"/>
          </a:xfrm>
        </p:spPr>
        <p:txBody>
          <a:bodyPr>
            <a:normAutofit fontScale="90000"/>
          </a:bodyPr>
          <a:lstStyle/>
          <a:p>
            <a:r>
              <a:rPr lang="el-GR" b="1" dirty="0">
                <a:solidFill>
                  <a:srgbClr val="000000"/>
                </a:solidFill>
              </a:rPr>
              <a:t>Ανταμοιβές στα «Σχολεία </a:t>
            </a:r>
            <a:r>
              <a:rPr lang="en-US" b="1" dirty="0" err="1">
                <a:solidFill>
                  <a:srgbClr val="000000"/>
                </a:solidFill>
              </a:rPr>
              <a:t>eTwinning</a:t>
            </a:r>
            <a:r>
              <a:rPr lang="en-US" b="1" dirty="0">
                <a:solidFill>
                  <a:srgbClr val="000000"/>
                </a:solidFill>
              </a:rPr>
              <a:t>»</a:t>
            </a:r>
            <a:endParaRPr lang="el-GR" dirty="0"/>
          </a:p>
        </p:txBody>
      </p:sp>
      <p:sp>
        <p:nvSpPr>
          <p:cNvPr id="3" name="Θέση περιεχομένου 2"/>
          <p:cNvSpPr>
            <a:spLocks noGrp="1"/>
          </p:cNvSpPr>
          <p:nvPr>
            <p:ph idx="1"/>
          </p:nvPr>
        </p:nvSpPr>
        <p:spPr>
          <a:xfrm>
            <a:off x="323528" y="1124744"/>
            <a:ext cx="8229600" cy="5257800"/>
          </a:xfrm>
        </p:spPr>
        <p:txBody>
          <a:bodyPr>
            <a:normAutofit fontScale="55000" lnSpcReduction="20000"/>
          </a:bodyPr>
          <a:lstStyle/>
          <a:p>
            <a:pPr marL="0" indent="0" fontAlgn="base">
              <a:buNone/>
            </a:pPr>
            <a:r>
              <a:rPr lang="el-GR" b="0" i="0" dirty="0" smtClean="0">
                <a:solidFill>
                  <a:schemeClr val="tx1">
                    <a:lumMod val="65000"/>
                    <a:lumOff val="35000"/>
                  </a:schemeClr>
                </a:solidFill>
                <a:effectLst/>
                <a:latin typeface="Source Sans Pro"/>
              </a:rPr>
              <a:t>Τα Σχολεία </a:t>
            </a:r>
            <a:r>
              <a:rPr lang="el-GR" b="0" i="0" dirty="0" err="1" smtClean="0">
                <a:solidFill>
                  <a:schemeClr val="tx1">
                    <a:lumMod val="65000"/>
                    <a:lumOff val="35000"/>
                  </a:schemeClr>
                </a:solidFill>
                <a:effectLst/>
                <a:latin typeface="Source Sans Pro"/>
              </a:rPr>
              <a:t>eTwinning</a:t>
            </a:r>
            <a:r>
              <a:rPr lang="el-GR" b="0" i="0" dirty="0" smtClean="0">
                <a:solidFill>
                  <a:schemeClr val="tx1">
                    <a:lumMod val="65000"/>
                    <a:lumOff val="35000"/>
                  </a:schemeClr>
                </a:solidFill>
                <a:effectLst/>
                <a:latin typeface="Source Sans Pro"/>
              </a:rPr>
              <a:t>:</a:t>
            </a:r>
          </a:p>
          <a:p>
            <a:pPr fontAlgn="base">
              <a:buFont typeface="Arial"/>
              <a:buChar char="•"/>
            </a:pPr>
            <a:r>
              <a:rPr lang="el-GR" b="0" i="0" dirty="0" smtClean="0">
                <a:solidFill>
                  <a:schemeClr val="tx1">
                    <a:lumMod val="65000"/>
                    <a:lumOff val="35000"/>
                  </a:schemeClr>
                </a:solidFill>
                <a:effectLst/>
                <a:latin typeface="Source Sans Pro"/>
              </a:rPr>
              <a:t>Αναγνωρίζονται σε Ευρωπαϊκό επίπεδο ως πρότυπα για το </a:t>
            </a:r>
            <a:r>
              <a:rPr lang="el-GR" b="0" i="0" dirty="0" err="1" smtClean="0">
                <a:solidFill>
                  <a:schemeClr val="tx1">
                    <a:lumMod val="65000"/>
                    <a:lumOff val="35000"/>
                  </a:schemeClr>
                </a:solidFill>
                <a:effectLst/>
                <a:latin typeface="Source Sans Pro"/>
              </a:rPr>
              <a:t>eTwinning</a:t>
            </a:r>
            <a:r>
              <a:rPr lang="el-GR" b="0" i="0" dirty="0" smtClean="0">
                <a:solidFill>
                  <a:schemeClr val="tx1">
                    <a:lumMod val="65000"/>
                    <a:lumOff val="35000"/>
                  </a:schemeClr>
                </a:solidFill>
                <a:effectLst/>
                <a:latin typeface="Source Sans Pro"/>
              </a:rPr>
              <a:t> και διαμορφώνουν ένα δίκτυο ηγετικών σχολείων που εμπνέουν τη μελλοντική εξέλιξη της δράσης</a:t>
            </a:r>
          </a:p>
          <a:p>
            <a:pPr fontAlgn="base">
              <a:buFont typeface="Arial"/>
              <a:buChar char="•"/>
            </a:pPr>
            <a:endParaRPr lang="el-GR" b="0" i="0" dirty="0" smtClean="0">
              <a:solidFill>
                <a:schemeClr val="tx1">
                  <a:lumMod val="65000"/>
                  <a:lumOff val="35000"/>
                </a:schemeClr>
              </a:solidFill>
              <a:effectLst/>
              <a:latin typeface="Source Sans Pro"/>
            </a:endParaRPr>
          </a:p>
          <a:p>
            <a:pPr fontAlgn="base">
              <a:buFont typeface="Arial"/>
              <a:buChar char="•"/>
            </a:pPr>
            <a:r>
              <a:rPr lang="el-GR" b="0" i="0" dirty="0" smtClean="0">
                <a:solidFill>
                  <a:schemeClr val="tx1">
                    <a:lumMod val="65000"/>
                    <a:lumOff val="35000"/>
                  </a:schemeClr>
                </a:solidFill>
                <a:effectLst/>
                <a:latin typeface="Source Sans Pro"/>
              </a:rPr>
              <a:t>Χαίρουν υψηλής προβολής σε Ευρωπαϊκό Επίπεδο και έχουν τη δυνατότητα να επιδεικνύουν την Ετικέτα </a:t>
            </a:r>
            <a:r>
              <a:rPr lang="el-GR" b="0" i="0" dirty="0" err="1" smtClean="0">
                <a:solidFill>
                  <a:schemeClr val="tx1">
                    <a:lumMod val="65000"/>
                    <a:lumOff val="35000"/>
                  </a:schemeClr>
                </a:solidFill>
                <a:effectLst/>
                <a:latin typeface="Source Sans Pro"/>
              </a:rPr>
              <a:t>eTwinning</a:t>
            </a:r>
            <a:r>
              <a:rPr lang="el-GR" b="0" i="0" dirty="0" smtClean="0">
                <a:solidFill>
                  <a:schemeClr val="tx1">
                    <a:lumMod val="65000"/>
                    <a:lumOff val="35000"/>
                  </a:schemeClr>
                </a:solidFill>
                <a:effectLst/>
                <a:latin typeface="Source Sans Pro"/>
              </a:rPr>
              <a:t> που απέσπασαν στο διαφημιστικό και ενημερωτικό τους υλικό.</a:t>
            </a:r>
          </a:p>
          <a:p>
            <a:pPr fontAlgn="base">
              <a:buFont typeface="Arial"/>
              <a:buChar char="•"/>
            </a:pPr>
            <a:endParaRPr lang="el-GR" b="0" i="0" dirty="0" smtClean="0">
              <a:solidFill>
                <a:schemeClr val="tx1">
                  <a:lumMod val="65000"/>
                  <a:lumOff val="35000"/>
                </a:schemeClr>
              </a:solidFill>
              <a:effectLst/>
              <a:latin typeface="Source Sans Pro"/>
            </a:endParaRPr>
          </a:p>
          <a:p>
            <a:pPr fontAlgn="base">
              <a:buFont typeface="Arial"/>
              <a:buChar char="•"/>
            </a:pPr>
            <a:r>
              <a:rPr lang="el-GR" b="0" i="0" dirty="0" smtClean="0">
                <a:solidFill>
                  <a:schemeClr val="tx1">
                    <a:lumMod val="65000"/>
                    <a:lumOff val="35000"/>
                  </a:schemeClr>
                </a:solidFill>
                <a:effectLst/>
                <a:latin typeface="Source Sans Pro"/>
              </a:rPr>
              <a:t>Αναγνωρίζονται ως ηγέτες στην/στις:</a:t>
            </a:r>
          </a:p>
          <a:p>
            <a:pPr lvl="1" fontAlgn="base">
              <a:buFont typeface="Arial"/>
              <a:buChar char="•"/>
            </a:pPr>
            <a:r>
              <a:rPr lang="el-GR" b="0" i="0" u="none" strike="noStrike" dirty="0" smtClean="0">
                <a:solidFill>
                  <a:schemeClr val="tx1">
                    <a:lumMod val="65000"/>
                    <a:lumOff val="35000"/>
                  </a:schemeClr>
                </a:solidFill>
                <a:effectLst/>
                <a:latin typeface="inherit"/>
                <a:hlinkClick r:id="rId2"/>
              </a:rPr>
              <a:t>Ψηφιακή πρακτική</a:t>
            </a:r>
            <a:endParaRPr lang="el-GR" b="0" i="0" dirty="0" smtClean="0">
              <a:solidFill>
                <a:schemeClr val="tx1">
                  <a:lumMod val="65000"/>
                  <a:lumOff val="35000"/>
                </a:schemeClr>
              </a:solidFill>
              <a:effectLst/>
              <a:latin typeface="inherit"/>
            </a:endParaRPr>
          </a:p>
          <a:p>
            <a:pPr lvl="1" fontAlgn="base">
              <a:buFont typeface="Arial"/>
              <a:buChar char="•"/>
            </a:pPr>
            <a:r>
              <a:rPr lang="el-GR" b="0" i="0" u="none" strike="noStrike" dirty="0" smtClean="0">
                <a:solidFill>
                  <a:schemeClr val="tx1">
                    <a:lumMod val="65000"/>
                    <a:lumOff val="35000"/>
                  </a:schemeClr>
                </a:solidFill>
                <a:effectLst/>
                <a:latin typeface="inherit"/>
                <a:hlinkClick r:id="rId3"/>
              </a:rPr>
              <a:t>Πρακτική ψηφιακής ασφάλειας</a:t>
            </a:r>
            <a:endParaRPr lang="el-GR" b="0" i="0" dirty="0" smtClean="0">
              <a:solidFill>
                <a:schemeClr val="tx1">
                  <a:lumMod val="65000"/>
                  <a:lumOff val="35000"/>
                </a:schemeClr>
              </a:solidFill>
              <a:effectLst/>
              <a:latin typeface="inherit"/>
            </a:endParaRPr>
          </a:p>
          <a:p>
            <a:pPr lvl="1" fontAlgn="base">
              <a:buFont typeface="Arial"/>
              <a:buChar char="•"/>
            </a:pPr>
            <a:r>
              <a:rPr lang="el-GR" b="0" i="0" u="none" strike="noStrike" dirty="0" smtClean="0">
                <a:solidFill>
                  <a:schemeClr val="tx1">
                    <a:lumMod val="65000"/>
                    <a:lumOff val="35000"/>
                  </a:schemeClr>
                </a:solidFill>
                <a:effectLst/>
                <a:latin typeface="inherit"/>
                <a:hlinkClick r:id="rId4"/>
              </a:rPr>
              <a:t>Καινοτόμες και δημιουργικές προσεγγίσεις της παιδαγωγικής</a:t>
            </a:r>
            <a:endParaRPr lang="el-GR" b="0" i="0" dirty="0" smtClean="0">
              <a:solidFill>
                <a:schemeClr val="tx1">
                  <a:lumMod val="65000"/>
                  <a:lumOff val="35000"/>
                </a:schemeClr>
              </a:solidFill>
              <a:effectLst/>
              <a:latin typeface="inherit"/>
            </a:endParaRPr>
          </a:p>
          <a:p>
            <a:pPr lvl="1" fontAlgn="base">
              <a:buFont typeface="Arial"/>
              <a:buChar char="•"/>
            </a:pPr>
            <a:r>
              <a:rPr lang="el-GR" b="0" i="0" u="none" strike="noStrike" dirty="0" smtClean="0">
                <a:solidFill>
                  <a:schemeClr val="tx1">
                    <a:lumMod val="65000"/>
                    <a:lumOff val="35000"/>
                  </a:schemeClr>
                </a:solidFill>
                <a:effectLst/>
                <a:latin typeface="inherit"/>
                <a:hlinkClick r:id="rId5"/>
              </a:rPr>
              <a:t>Προώθηση της συνεχούς επαγγελματικής ανάπτυξης του προσωπικού</a:t>
            </a:r>
            <a:endParaRPr lang="el-GR" b="0" i="0" dirty="0" smtClean="0">
              <a:solidFill>
                <a:schemeClr val="tx1">
                  <a:lumMod val="65000"/>
                  <a:lumOff val="35000"/>
                </a:schemeClr>
              </a:solidFill>
              <a:effectLst/>
              <a:latin typeface="inherit"/>
            </a:endParaRPr>
          </a:p>
          <a:p>
            <a:pPr lvl="1" fontAlgn="base">
              <a:buFont typeface="Arial"/>
              <a:buChar char="•"/>
            </a:pPr>
            <a:r>
              <a:rPr lang="el-GR" b="0" i="0" u="none" strike="noStrike" dirty="0" smtClean="0">
                <a:solidFill>
                  <a:schemeClr val="tx1">
                    <a:lumMod val="65000"/>
                    <a:lumOff val="35000"/>
                  </a:schemeClr>
                </a:solidFill>
                <a:effectLst/>
                <a:latin typeface="inherit"/>
                <a:hlinkClick r:id="rId6"/>
              </a:rPr>
              <a:t>Προώθηση πρακτικών συνεργατικής μάθησης με προσωπικό και μαθητές</a:t>
            </a:r>
            <a:endParaRPr lang="el-GR" b="0" i="0" u="none" strike="noStrike" dirty="0" smtClean="0">
              <a:solidFill>
                <a:schemeClr val="tx1">
                  <a:lumMod val="65000"/>
                  <a:lumOff val="35000"/>
                </a:schemeClr>
              </a:solidFill>
              <a:effectLst/>
              <a:latin typeface="inherit"/>
            </a:endParaRPr>
          </a:p>
          <a:p>
            <a:pPr lvl="1" fontAlgn="base">
              <a:buFont typeface="Arial"/>
              <a:buChar char="•"/>
            </a:pPr>
            <a:endParaRPr lang="el-GR" b="0" i="0" dirty="0" smtClean="0">
              <a:solidFill>
                <a:schemeClr val="tx1">
                  <a:lumMod val="65000"/>
                  <a:lumOff val="35000"/>
                </a:schemeClr>
              </a:solidFill>
              <a:effectLst/>
              <a:latin typeface="inherit"/>
            </a:endParaRPr>
          </a:p>
          <a:p>
            <a:pPr fontAlgn="base"/>
            <a:r>
              <a:rPr lang="el-GR" b="0" i="0" dirty="0" smtClean="0">
                <a:solidFill>
                  <a:schemeClr val="tx1">
                    <a:lumMod val="65000"/>
                    <a:lumOff val="35000"/>
                  </a:schemeClr>
                </a:solidFill>
                <a:effectLst/>
                <a:latin typeface="Source Sans Pro"/>
              </a:rPr>
              <a:t>Το βραβευμένο προσωπικό και διευθυντές των σχολείων ενθαρρύνονται να συμμετέχουν σε ειδικά προγράμματα επαγγελματικής ανάπτυξης και μπορούν να γίνουν μέλη μιας Ομάδας </a:t>
            </a:r>
            <a:r>
              <a:rPr lang="el-GR" b="0" i="0" dirty="0" err="1" smtClean="0">
                <a:solidFill>
                  <a:schemeClr val="tx1">
                    <a:lumMod val="65000"/>
                    <a:lumOff val="35000"/>
                  </a:schemeClr>
                </a:solidFill>
                <a:effectLst/>
                <a:latin typeface="Source Sans Pro"/>
              </a:rPr>
              <a:t>eTwinning</a:t>
            </a:r>
            <a:r>
              <a:rPr lang="el-GR" b="0" i="0" dirty="0" smtClean="0">
                <a:solidFill>
                  <a:schemeClr val="tx1">
                    <a:lumMod val="65000"/>
                    <a:lumOff val="35000"/>
                  </a:schemeClr>
                </a:solidFill>
                <a:effectLst/>
                <a:latin typeface="Source Sans Pro"/>
              </a:rPr>
              <a:t>, ώστε να κοινοποιούν καλές πρακτικές, να συνεργάζονται και να παρακολουθούν συγκεκριμένες διαδικτυακές εκδηλώσεις.</a:t>
            </a:r>
          </a:p>
        </p:txBody>
      </p:sp>
      <p:sp>
        <p:nvSpPr>
          <p:cNvPr id="4" name="TextBox 3"/>
          <p:cNvSpPr txBox="1"/>
          <p:nvPr/>
        </p:nvSpPr>
        <p:spPr>
          <a:xfrm>
            <a:off x="4860032" y="6211669"/>
            <a:ext cx="4283968" cy="646331"/>
          </a:xfrm>
          <a:prstGeom prst="rect">
            <a:avLst/>
          </a:prstGeom>
          <a:noFill/>
        </p:spPr>
        <p:txBody>
          <a:bodyPr wrap="square" rtlCol="0">
            <a:spAutoFit/>
          </a:bodyPr>
          <a:lstStyle/>
          <a:p>
            <a:r>
              <a:rPr lang="el-GR" dirty="0" smtClean="0"/>
              <a:t>(</a:t>
            </a:r>
            <a:r>
              <a:rPr lang="en-US" dirty="0" smtClean="0"/>
              <a:t>https://www.etwinning.net/el/pub/benefits/recognition/etwinning-school.htm</a:t>
            </a:r>
            <a:r>
              <a:rPr lang="el-GR" dirty="0" smtClean="0"/>
              <a:t>)</a:t>
            </a:r>
            <a:endParaRPr lang="el-GR" dirty="0"/>
          </a:p>
        </p:txBody>
      </p:sp>
    </p:spTree>
    <p:extLst>
      <p:ext uri="{BB962C8B-B14F-4D97-AF65-F5344CB8AC3E}">
        <p14:creationId xmlns:p14="http://schemas.microsoft.com/office/powerpoint/2010/main" xmlns="" val="2104061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4. Ευρωπαϊκά Βραβεία </a:t>
            </a:r>
            <a:r>
              <a:rPr lang="el-GR" dirty="0" err="1" smtClean="0"/>
              <a:t>eTwinning</a:t>
            </a:r>
            <a:r>
              <a:rPr lang="el-GR" dirty="0" smtClean="0"/>
              <a:t/>
            </a:r>
            <a:br>
              <a:rPr lang="el-GR" dirty="0" smtClean="0"/>
            </a:br>
            <a:endParaRPr lang="el-GR" dirty="0"/>
          </a:p>
        </p:txBody>
      </p:sp>
      <p:sp>
        <p:nvSpPr>
          <p:cNvPr id="3" name="Θέση περιεχομένου 2"/>
          <p:cNvSpPr>
            <a:spLocks noGrp="1"/>
          </p:cNvSpPr>
          <p:nvPr>
            <p:ph idx="1"/>
          </p:nvPr>
        </p:nvSpPr>
        <p:spPr>
          <a:xfrm>
            <a:off x="107504" y="908720"/>
            <a:ext cx="8712968" cy="5256584"/>
          </a:xfrm>
        </p:spPr>
        <p:txBody>
          <a:bodyPr>
            <a:normAutofit fontScale="70000" lnSpcReduction="20000"/>
          </a:bodyPr>
          <a:lstStyle/>
          <a:p>
            <a:pPr marL="0" indent="0">
              <a:buNone/>
            </a:pPr>
            <a:endParaRPr lang="el-GR" dirty="0" smtClean="0"/>
          </a:p>
          <a:p>
            <a:r>
              <a:rPr lang="el-GR" dirty="0" smtClean="0"/>
              <a:t>Τα Ευρωπαϊκά Βραβεία </a:t>
            </a:r>
            <a:r>
              <a:rPr lang="el-GR" dirty="0" err="1" smtClean="0"/>
              <a:t>eTwinning</a:t>
            </a:r>
            <a:r>
              <a:rPr lang="el-GR" dirty="0" smtClean="0"/>
              <a:t> έχουν σχεδιαστεί για την επιβράβευση και τη μέγιστη προβολή εξαιρετικών έργων που εκπονήθηκαν στο πλαίσιο του </a:t>
            </a:r>
            <a:r>
              <a:rPr lang="el-GR" dirty="0" err="1" smtClean="0"/>
              <a:t>eTwinning</a:t>
            </a:r>
            <a:r>
              <a:rPr lang="el-GR" dirty="0" smtClean="0"/>
              <a:t> σε ευρωπαϊκό επίπεδο. Στόχος : να εντοπίζονται, να τιμούνται και να προωθούνται καινοτόμες πρακτικές. </a:t>
            </a:r>
          </a:p>
          <a:p>
            <a:endParaRPr lang="el-GR" dirty="0" smtClean="0"/>
          </a:p>
          <a:p>
            <a:r>
              <a:rPr lang="el-GR" dirty="0" smtClean="0"/>
              <a:t>Πρόκειται για μια πρωτοβουλία της Ευρωπαϊκής Επιτροπής που χρηματοδοτείται από το πρόγραμμα </a:t>
            </a:r>
            <a:r>
              <a:rPr lang="el-GR" dirty="0" err="1" smtClean="0"/>
              <a:t>Erasmus</a:t>
            </a:r>
            <a:r>
              <a:rPr lang="el-GR" dirty="0" smtClean="0"/>
              <a:t>+ της Ευρωπαϊκής Ένωσης.</a:t>
            </a:r>
          </a:p>
          <a:p>
            <a:endParaRPr lang="el-GR" dirty="0" smtClean="0"/>
          </a:p>
          <a:p>
            <a:r>
              <a:rPr lang="el-GR" dirty="0" smtClean="0"/>
              <a:t>Τα έργα </a:t>
            </a:r>
            <a:r>
              <a:rPr lang="el-GR" dirty="0" err="1" smtClean="0"/>
              <a:t>eTwinning</a:t>
            </a:r>
            <a:r>
              <a:rPr lang="el-GR" dirty="0" smtClean="0"/>
              <a:t> προωθούν τη συνεργατική μάθηση: οι μαθητές μαθαίνουν ο ένας από τον άλλον, αλληλεπιδρούν, επικοινωνούν και έτσι αισθάνονται υπεύθυνοι για τη μάθησή τους. </a:t>
            </a:r>
          </a:p>
          <a:p>
            <a:endParaRPr lang="el-GR" dirty="0" smtClean="0"/>
          </a:p>
          <a:p>
            <a:r>
              <a:rPr lang="el-GR" dirty="0" smtClean="0"/>
              <a:t>Ένα ευρωπαϊκό έργο </a:t>
            </a:r>
            <a:r>
              <a:rPr lang="el-GR" dirty="0" err="1" smtClean="0"/>
              <a:t>eTwinning</a:t>
            </a:r>
            <a:r>
              <a:rPr lang="el-GR" dirty="0" smtClean="0"/>
              <a:t> ξεκινά με τη συμμετοχή τουλάχιστον δύο εκπαιδευτικών από διαφορετικές χώρες.</a:t>
            </a:r>
            <a:endParaRPr lang="el-GR" dirty="0"/>
          </a:p>
        </p:txBody>
      </p:sp>
      <p:sp>
        <p:nvSpPr>
          <p:cNvPr id="4" name="TextBox 3"/>
          <p:cNvSpPr txBox="1"/>
          <p:nvPr/>
        </p:nvSpPr>
        <p:spPr>
          <a:xfrm>
            <a:off x="5796136" y="5934670"/>
            <a:ext cx="3384376" cy="923330"/>
          </a:xfrm>
          <a:prstGeom prst="rect">
            <a:avLst/>
          </a:prstGeom>
          <a:noFill/>
        </p:spPr>
        <p:txBody>
          <a:bodyPr wrap="square" rtlCol="0">
            <a:spAutoFit/>
          </a:bodyPr>
          <a:lstStyle/>
          <a:p>
            <a:r>
              <a:rPr lang="el-GR" dirty="0" smtClean="0"/>
              <a:t>(</a:t>
            </a:r>
            <a:r>
              <a:rPr lang="en-US" dirty="0" smtClean="0"/>
              <a:t>https://www.etwinning.net/el/pub/benefits/recognition/etwinning-european-prizes1.htm</a:t>
            </a:r>
            <a:r>
              <a:rPr lang="el-GR" dirty="0" smtClean="0"/>
              <a:t>)</a:t>
            </a:r>
            <a:endParaRPr lang="el-GR" dirty="0"/>
          </a:p>
        </p:txBody>
      </p:sp>
    </p:spTree>
    <p:extLst>
      <p:ext uri="{BB962C8B-B14F-4D97-AF65-F5344CB8AC3E}">
        <p14:creationId xmlns:p14="http://schemas.microsoft.com/office/powerpoint/2010/main" xmlns="" val="2218725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Πληροφορίες και μέσα Κοινωνικής δικτύωσης </a:t>
            </a:r>
            <a:endParaRPr lang="el-GR" dirty="0"/>
          </a:p>
        </p:txBody>
      </p:sp>
      <p:sp>
        <p:nvSpPr>
          <p:cNvPr id="3" name="Θέση περιεχομένου 2"/>
          <p:cNvSpPr>
            <a:spLocks noGrp="1"/>
          </p:cNvSpPr>
          <p:nvPr>
            <p:ph idx="1"/>
          </p:nvPr>
        </p:nvSpPr>
        <p:spPr>
          <a:xfrm>
            <a:off x="566415" y="1366553"/>
            <a:ext cx="8229600" cy="4525963"/>
          </a:xfrm>
        </p:spPr>
        <p:txBody>
          <a:bodyPr>
            <a:normAutofit fontScale="70000" lnSpcReduction="20000"/>
          </a:bodyPr>
          <a:lstStyle/>
          <a:p>
            <a:r>
              <a:rPr lang="el-GR" b="1" dirty="0">
                <a:solidFill>
                  <a:srgbClr val="000000"/>
                </a:solidFill>
              </a:rPr>
              <a:t>Πύλη </a:t>
            </a:r>
            <a:r>
              <a:rPr lang="en-US" b="1" dirty="0" err="1">
                <a:solidFill>
                  <a:srgbClr val="000000"/>
                </a:solidFill>
              </a:rPr>
              <a:t>eTwinning</a:t>
            </a:r>
            <a:r>
              <a:rPr lang="en-US" b="1" dirty="0">
                <a:solidFill>
                  <a:srgbClr val="000000"/>
                </a:solidFill>
              </a:rPr>
              <a:t>:</a:t>
            </a:r>
            <a:endParaRPr lang="en-US" dirty="0">
              <a:solidFill>
                <a:srgbClr val="000000"/>
              </a:solidFill>
            </a:endParaRPr>
          </a:p>
          <a:p>
            <a:r>
              <a:rPr lang="en-US" dirty="0" smtClean="0">
                <a:solidFill>
                  <a:srgbClr val="000000"/>
                </a:solidFill>
              </a:rPr>
              <a:t>www.etwinning.net</a:t>
            </a:r>
            <a:endParaRPr lang="en-US" dirty="0">
              <a:solidFill>
                <a:srgbClr val="000000"/>
              </a:solidFill>
            </a:endParaRPr>
          </a:p>
          <a:p>
            <a:r>
              <a:rPr lang="en-US" dirty="0" smtClean="0">
                <a:solidFill>
                  <a:srgbClr val="000000"/>
                </a:solidFill>
              </a:rPr>
              <a:t>etwinning@sch.gr</a:t>
            </a:r>
            <a:endParaRPr lang="en-US" dirty="0">
              <a:solidFill>
                <a:srgbClr val="000000"/>
              </a:solidFill>
            </a:endParaRPr>
          </a:p>
          <a:p>
            <a:r>
              <a:rPr lang="el-GR" b="1" dirty="0" err="1" smtClean="0">
                <a:solidFill>
                  <a:srgbClr val="000000"/>
                </a:solidFill>
              </a:rPr>
              <a:t>Τηλ</a:t>
            </a:r>
            <a:r>
              <a:rPr lang="el-GR" b="1" dirty="0">
                <a:solidFill>
                  <a:srgbClr val="000000"/>
                </a:solidFill>
              </a:rPr>
              <a:t>. 801 11 38946</a:t>
            </a:r>
            <a:endParaRPr lang="el-GR" dirty="0">
              <a:solidFill>
                <a:srgbClr val="000000"/>
              </a:solidFill>
            </a:endParaRPr>
          </a:p>
          <a:p>
            <a:endParaRPr lang="el-GR" dirty="0">
              <a:solidFill>
                <a:srgbClr val="000000"/>
              </a:solidFill>
            </a:endParaRPr>
          </a:p>
          <a:p>
            <a:r>
              <a:rPr lang="el-GR" b="1" dirty="0">
                <a:solidFill>
                  <a:srgbClr val="000000"/>
                </a:solidFill>
              </a:rPr>
              <a:t>Το </a:t>
            </a:r>
            <a:r>
              <a:rPr lang="el-GR" b="1" dirty="0" err="1" smtClean="0">
                <a:solidFill>
                  <a:srgbClr val="000000"/>
                </a:solidFill>
              </a:rPr>
              <a:t>eTwinning</a:t>
            </a:r>
            <a:r>
              <a:rPr lang="el-GR" b="1" dirty="0" smtClean="0">
                <a:solidFill>
                  <a:srgbClr val="000000"/>
                </a:solidFill>
              </a:rPr>
              <a:t> στα </a:t>
            </a:r>
            <a:r>
              <a:rPr lang="el-GR" b="1" dirty="0">
                <a:solidFill>
                  <a:srgbClr val="000000"/>
                </a:solidFill>
              </a:rPr>
              <a:t>Μέσα Κοινωνικής Δικτύωσης:</a:t>
            </a:r>
            <a:endParaRPr lang="el-GR" dirty="0">
              <a:solidFill>
                <a:srgbClr val="000000"/>
              </a:solidFill>
            </a:endParaRPr>
          </a:p>
          <a:p>
            <a:pPr marL="0" indent="0">
              <a:buNone/>
            </a:pPr>
            <a:r>
              <a:rPr lang="el-GR" dirty="0" smtClean="0">
                <a:solidFill>
                  <a:srgbClr val="000000"/>
                </a:solidFill>
              </a:rPr>
              <a:t>      </a:t>
            </a:r>
            <a:r>
              <a:rPr lang="en-US" dirty="0" smtClean="0">
                <a:solidFill>
                  <a:srgbClr val="000000"/>
                </a:solidFill>
              </a:rPr>
              <a:t>https</a:t>
            </a:r>
            <a:r>
              <a:rPr lang="en-US" dirty="0">
                <a:solidFill>
                  <a:srgbClr val="000000"/>
                </a:solidFill>
              </a:rPr>
              <a:t>://www.facebook.com/ETwinningeurope</a:t>
            </a:r>
          </a:p>
          <a:p>
            <a:endParaRPr lang="el-GR" dirty="0" smtClean="0">
              <a:solidFill>
                <a:srgbClr val="000000"/>
              </a:solidFill>
            </a:endParaRPr>
          </a:p>
          <a:p>
            <a:pPr marL="0" indent="0">
              <a:buNone/>
            </a:pPr>
            <a:r>
              <a:rPr lang="el-GR" dirty="0" smtClean="0">
                <a:solidFill>
                  <a:srgbClr val="000000"/>
                </a:solidFill>
              </a:rPr>
              <a:t>       </a:t>
            </a:r>
            <a:r>
              <a:rPr lang="en-US" dirty="0" smtClean="0">
                <a:solidFill>
                  <a:srgbClr val="000000"/>
                </a:solidFill>
              </a:rPr>
              <a:t>https</a:t>
            </a:r>
            <a:r>
              <a:rPr lang="en-US" dirty="0">
                <a:solidFill>
                  <a:srgbClr val="000000"/>
                </a:solidFill>
              </a:rPr>
              <a:t>://twitter.com/etwinningeurope</a:t>
            </a:r>
          </a:p>
          <a:p>
            <a:endParaRPr lang="el-GR" dirty="0" smtClean="0">
              <a:solidFill>
                <a:srgbClr val="000000"/>
              </a:solidFill>
            </a:endParaRPr>
          </a:p>
          <a:p>
            <a:r>
              <a:rPr lang="en-US" dirty="0" smtClean="0">
                <a:solidFill>
                  <a:schemeClr val="tx1">
                    <a:lumMod val="65000"/>
                    <a:lumOff val="35000"/>
                  </a:schemeClr>
                </a:solidFill>
                <a:hlinkClick r:id="rId2"/>
              </a:rPr>
              <a:t>https</a:t>
            </a:r>
            <a:r>
              <a:rPr lang="en-US" dirty="0">
                <a:solidFill>
                  <a:schemeClr val="tx1">
                    <a:lumMod val="65000"/>
                    <a:lumOff val="35000"/>
                  </a:schemeClr>
                </a:solidFill>
                <a:hlinkClick r:id="rId2"/>
              </a:rPr>
              <a:t>://</a:t>
            </a:r>
            <a:r>
              <a:rPr lang="en-US" dirty="0" smtClean="0">
                <a:solidFill>
                  <a:schemeClr val="tx1">
                    <a:lumMod val="65000"/>
                    <a:lumOff val="35000"/>
                  </a:schemeClr>
                </a:solidFill>
                <a:hlinkClick r:id="rId2"/>
              </a:rPr>
              <a:t>www.facebook.com/HelleniceTwinning</a:t>
            </a:r>
            <a:endParaRPr lang="el-GR" dirty="0" smtClean="0">
              <a:solidFill>
                <a:schemeClr val="tx1">
                  <a:lumMod val="65000"/>
                  <a:lumOff val="35000"/>
                </a:schemeClr>
              </a:solidFill>
            </a:endParaRPr>
          </a:p>
          <a:p>
            <a:endParaRPr lang="en-US" dirty="0">
              <a:solidFill>
                <a:srgbClr val="000000"/>
              </a:solidFill>
            </a:endParaRPr>
          </a:p>
          <a:p>
            <a:r>
              <a:rPr lang="en-US" dirty="0" smtClean="0">
                <a:solidFill>
                  <a:srgbClr val="000000"/>
                </a:solidFill>
              </a:rPr>
              <a:t>https</a:t>
            </a:r>
            <a:r>
              <a:rPr lang="en-US" dirty="0">
                <a:solidFill>
                  <a:srgbClr val="000000"/>
                </a:solidFill>
              </a:rPr>
              <a:t>://</a:t>
            </a:r>
            <a:r>
              <a:rPr lang="en-US" dirty="0" smtClean="0">
                <a:solidFill>
                  <a:srgbClr val="000000"/>
                </a:solidFill>
              </a:rPr>
              <a:t>twitter.com/eTwinningGr</a:t>
            </a:r>
            <a:endParaRPr lang="en-US" dirty="0">
              <a:solidFill>
                <a:srgbClr val="000000"/>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3862" y="3391410"/>
            <a:ext cx="487363"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9648" y="4587383"/>
            <a:ext cx="487363"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25450" y="3968437"/>
            <a:ext cx="485775"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51236" y="5157192"/>
            <a:ext cx="485775"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11324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i="0" u="none" strike="noStrike" baseline="0" dirty="0" smtClean="0">
                <a:solidFill>
                  <a:srgbClr val="000000"/>
                </a:solidFill>
                <a:latin typeface="Arial"/>
              </a:rPr>
              <a:t>Τι</a:t>
            </a:r>
            <a:r>
              <a:rPr lang="el-GR" b="1" i="0" u="none" strike="noStrike" dirty="0" smtClean="0">
                <a:solidFill>
                  <a:srgbClr val="000000"/>
                </a:solidFill>
                <a:latin typeface="Arial"/>
              </a:rPr>
              <a:t> είναι το </a:t>
            </a:r>
            <a:r>
              <a:rPr lang="en-US" b="1" i="0" u="none" strike="noStrike" baseline="0" dirty="0" smtClean="0">
                <a:solidFill>
                  <a:srgbClr val="000000"/>
                </a:solidFill>
                <a:latin typeface="Arial"/>
              </a:rPr>
              <a:t>School Education Gateway</a:t>
            </a:r>
            <a:endParaRPr lang="el-GR" dirty="0"/>
          </a:p>
        </p:txBody>
      </p:sp>
      <p:sp>
        <p:nvSpPr>
          <p:cNvPr id="3" name="Θέση περιεχομένου 2"/>
          <p:cNvSpPr>
            <a:spLocks noGrp="1"/>
          </p:cNvSpPr>
          <p:nvPr>
            <p:ph idx="1"/>
          </p:nvPr>
        </p:nvSpPr>
        <p:spPr/>
        <p:txBody>
          <a:bodyPr>
            <a:normAutofit/>
          </a:bodyPr>
          <a:lstStyle/>
          <a:p>
            <a:r>
              <a:rPr lang="el-GR" sz="2400" i="0" dirty="0" smtClean="0">
                <a:solidFill>
                  <a:srgbClr val="69665E"/>
                </a:solidFill>
                <a:effectLst/>
                <a:latin typeface="Noto Serif"/>
              </a:rPr>
              <a:t>Το </a:t>
            </a:r>
            <a:r>
              <a:rPr lang="el-GR" sz="2400" i="0" dirty="0" err="1" smtClean="0">
                <a:solidFill>
                  <a:srgbClr val="69665E"/>
                </a:solidFill>
                <a:effectLst/>
                <a:latin typeface="Noto Serif"/>
              </a:rPr>
              <a:t>School</a:t>
            </a:r>
            <a:r>
              <a:rPr lang="el-GR" sz="2400" i="0" dirty="0" smtClean="0">
                <a:solidFill>
                  <a:srgbClr val="69665E"/>
                </a:solidFill>
                <a:effectLst/>
                <a:latin typeface="Noto Serif"/>
              </a:rPr>
              <a:t> </a:t>
            </a:r>
            <a:r>
              <a:rPr lang="el-GR" sz="2400" i="0" dirty="0" err="1" smtClean="0">
                <a:solidFill>
                  <a:srgbClr val="69665E"/>
                </a:solidFill>
                <a:effectLst/>
                <a:latin typeface="Noto Serif"/>
              </a:rPr>
              <a:t>Education</a:t>
            </a:r>
            <a:r>
              <a:rPr lang="el-GR" sz="2400" i="0" dirty="0" smtClean="0">
                <a:solidFill>
                  <a:srgbClr val="69665E"/>
                </a:solidFill>
                <a:effectLst/>
                <a:latin typeface="Noto Serif"/>
              </a:rPr>
              <a:t> </a:t>
            </a:r>
            <a:r>
              <a:rPr lang="el-GR" sz="2400" i="0" dirty="0" err="1" smtClean="0">
                <a:solidFill>
                  <a:srgbClr val="69665E"/>
                </a:solidFill>
                <a:effectLst/>
                <a:latin typeface="Noto Serif"/>
              </a:rPr>
              <a:t>Gateway</a:t>
            </a:r>
            <a:r>
              <a:rPr lang="el-GR" sz="2400" dirty="0" smtClean="0">
                <a:solidFill>
                  <a:srgbClr val="69665E"/>
                </a:solidFill>
                <a:latin typeface="Noto Serif"/>
              </a:rPr>
              <a:t>:</a:t>
            </a:r>
          </a:p>
          <a:p>
            <a:pPr>
              <a:buFont typeface="Wingdings" pitchFamily="2" charset="2"/>
              <a:buChar char="§"/>
            </a:pPr>
            <a:r>
              <a:rPr lang="el-GR" sz="2400" i="0" dirty="0" smtClean="0">
                <a:solidFill>
                  <a:srgbClr val="69665E"/>
                </a:solidFill>
                <a:effectLst/>
                <a:latin typeface="Noto Serif"/>
              </a:rPr>
              <a:t>παρουσιάζεται σε 29 Ευρωπαϊκές γλώσσες, </a:t>
            </a:r>
          </a:p>
          <a:p>
            <a:pPr>
              <a:buFont typeface="Wingdings" pitchFamily="2" charset="2"/>
              <a:buChar char="§"/>
            </a:pPr>
            <a:r>
              <a:rPr lang="el-GR" sz="2400" i="0" dirty="0" smtClean="0">
                <a:solidFill>
                  <a:srgbClr val="69665E"/>
                </a:solidFill>
                <a:effectLst/>
                <a:latin typeface="Noto Serif"/>
              </a:rPr>
              <a:t>είναι μια διαδικτυακή πλατφόρμα για εκπαιδευτικούς, σχολικούς ηγέτες, ερευνητές, επιμορφωτές εκπαιδευτικών, υπεύθυνους χάραξης πολιτικών και άλλους επαγγελματίες που απασχολούνται στη σχολική εκπαίδευση, στην οποία συμπεριλαμβάνεται η Προσχολική Εκπαίδευση και Φροντίδα (ΠΕΦ) και η Επαγγελματική Εκπαίδευση και Κατάρτιση (ΕΕΚ).</a:t>
            </a:r>
            <a:endParaRPr lang="el-GR" sz="2400" dirty="0"/>
          </a:p>
        </p:txBody>
      </p:sp>
      <p:sp>
        <p:nvSpPr>
          <p:cNvPr id="4" name="TextBox 3"/>
          <p:cNvSpPr txBox="1"/>
          <p:nvPr/>
        </p:nvSpPr>
        <p:spPr>
          <a:xfrm>
            <a:off x="4860032" y="6093296"/>
            <a:ext cx="3816424" cy="646331"/>
          </a:xfrm>
          <a:prstGeom prst="rect">
            <a:avLst/>
          </a:prstGeom>
          <a:noFill/>
        </p:spPr>
        <p:txBody>
          <a:bodyPr wrap="square" rtlCol="0">
            <a:spAutoFit/>
          </a:bodyPr>
          <a:lstStyle/>
          <a:p>
            <a:r>
              <a:rPr lang="en-US" dirty="0" smtClean="0"/>
              <a:t>(https://www.schooleducationgateway.eu/el/pub/about.htm)</a:t>
            </a:r>
            <a:endParaRPr lang="el-GR" dirty="0"/>
          </a:p>
        </p:txBody>
      </p:sp>
    </p:spTree>
    <p:extLst>
      <p:ext uri="{BB962C8B-B14F-4D97-AF65-F5344CB8AC3E}">
        <p14:creationId xmlns:p14="http://schemas.microsoft.com/office/powerpoint/2010/main" xmlns="" val="1185326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46856" y="19116"/>
            <a:ext cx="8229600" cy="1143000"/>
          </a:xfrm>
        </p:spPr>
        <p:txBody>
          <a:bodyPr>
            <a:normAutofit fontScale="90000"/>
          </a:bodyPr>
          <a:lstStyle/>
          <a:p>
            <a:r>
              <a:rPr lang="el-GR" sz="2800" b="1" dirty="0" smtClean="0">
                <a:solidFill>
                  <a:srgbClr val="1C4054"/>
                </a:solidFill>
                <a:effectLst/>
                <a:latin typeface="Noto Serif"/>
              </a:rPr>
              <a:t>Τέσσερις καλοί λόγοι για να χρησιμοποιήσετε την πλατφόρμα</a:t>
            </a:r>
            <a:br>
              <a:rPr lang="el-GR" sz="2800" b="1" dirty="0" smtClean="0">
                <a:solidFill>
                  <a:srgbClr val="1C4054"/>
                </a:solidFill>
                <a:effectLst/>
                <a:latin typeface="Noto Serif"/>
              </a:rPr>
            </a:br>
            <a:endParaRPr lang="el-GR" sz="2800" dirty="0"/>
          </a:p>
        </p:txBody>
      </p:sp>
      <p:sp>
        <p:nvSpPr>
          <p:cNvPr id="3" name="Θέση περιεχομένου 2"/>
          <p:cNvSpPr>
            <a:spLocks noGrp="1"/>
          </p:cNvSpPr>
          <p:nvPr>
            <p:ph idx="1"/>
          </p:nvPr>
        </p:nvSpPr>
        <p:spPr>
          <a:xfrm>
            <a:off x="0" y="980728"/>
            <a:ext cx="9119801" cy="5435733"/>
          </a:xfrm>
        </p:spPr>
        <p:txBody>
          <a:bodyPr>
            <a:normAutofit fontScale="55000" lnSpcReduction="20000"/>
          </a:bodyPr>
          <a:lstStyle/>
          <a:p>
            <a:pPr marL="0" indent="0" fontAlgn="base">
              <a:buNone/>
            </a:pPr>
            <a:endParaRPr lang="el-GR" b="0" dirty="0" smtClean="0">
              <a:solidFill>
                <a:srgbClr val="69665E"/>
              </a:solidFill>
              <a:effectLst/>
              <a:latin typeface="Noto Sans"/>
            </a:endParaRPr>
          </a:p>
          <a:p>
            <a:pPr fontAlgn="base">
              <a:buFont typeface="Arial"/>
              <a:buChar char="•"/>
            </a:pPr>
            <a:r>
              <a:rPr lang="el-GR" b="1" dirty="0" smtClean="0">
                <a:solidFill>
                  <a:srgbClr val="69665E"/>
                </a:solidFill>
                <a:effectLst/>
                <a:latin typeface="inherit"/>
              </a:rPr>
              <a:t>ΕΝΗΜΕΡΩΘΕΙΤΕ – με νέο περιεχόμενο κάθε εβδομάδα</a:t>
            </a:r>
            <a:r>
              <a:rPr lang="el-GR" b="0" dirty="0" smtClean="0">
                <a:solidFill>
                  <a:srgbClr val="69665E"/>
                </a:solidFill>
                <a:effectLst/>
                <a:latin typeface="inherit"/>
              </a:rPr>
              <a:t>, στο οποίο περιλαμβάνονται άρθρα γνώμης από ειδικούς, συνεντεύξεις, ενημερωμένα δημοσιεύματα και παραδείγματα πρακτικών.</a:t>
            </a:r>
          </a:p>
          <a:p>
            <a:pPr fontAlgn="base">
              <a:buFont typeface="Arial"/>
              <a:buChar char="•"/>
            </a:pPr>
            <a:endParaRPr lang="el-GR" b="0" dirty="0" smtClean="0">
              <a:solidFill>
                <a:srgbClr val="69665E"/>
              </a:solidFill>
              <a:effectLst/>
              <a:latin typeface="inherit"/>
            </a:endParaRPr>
          </a:p>
          <a:p>
            <a:pPr fontAlgn="base">
              <a:buFont typeface="Arial"/>
              <a:buChar char="•"/>
            </a:pPr>
            <a:r>
              <a:rPr lang="el-GR" b="1" dirty="0" smtClean="0">
                <a:solidFill>
                  <a:srgbClr val="69665E"/>
                </a:solidFill>
                <a:effectLst/>
                <a:latin typeface="inherit"/>
              </a:rPr>
              <a:t>ΒΡΕΙΤΕ ΠΟΡΟΥΣ – όπως εκθέσεις </a:t>
            </a:r>
            <a:r>
              <a:rPr lang="el-GR" b="0" dirty="0" smtClean="0">
                <a:solidFill>
                  <a:srgbClr val="69665E"/>
                </a:solidFill>
                <a:effectLst/>
                <a:latin typeface="inherit"/>
              </a:rPr>
              <a:t>από πρόσφατες έρευνες, </a:t>
            </a:r>
            <a:r>
              <a:rPr lang="el-GR" b="1" dirty="0" smtClean="0">
                <a:solidFill>
                  <a:srgbClr val="69665E"/>
                </a:solidFill>
                <a:effectLst/>
                <a:latin typeface="inherit"/>
              </a:rPr>
              <a:t>διδακτικά υλικά </a:t>
            </a:r>
            <a:r>
              <a:rPr lang="el-GR" b="0" dirty="0" smtClean="0">
                <a:solidFill>
                  <a:srgbClr val="69665E"/>
                </a:solidFill>
                <a:effectLst/>
                <a:latin typeface="inherit"/>
              </a:rPr>
              <a:t>που δημιουργήθηκαν κατά τη διάρκεια Ευρωπαϊκών προγραμμάτων και επιμορφωτικών μαθημάτων και την </a:t>
            </a:r>
            <a:r>
              <a:rPr lang="el-GR" b="1" dirty="0" smtClean="0">
                <a:solidFill>
                  <a:srgbClr val="69665E"/>
                </a:solidFill>
                <a:effectLst/>
                <a:latin typeface="inherit"/>
              </a:rPr>
              <a:t>Ευρωπαϊκή Εργαλειοθήκη για τα Σχολεία,  </a:t>
            </a:r>
            <a:r>
              <a:rPr lang="el-GR" b="0" dirty="0" smtClean="0">
                <a:solidFill>
                  <a:srgbClr val="69665E"/>
                </a:solidFill>
                <a:effectLst/>
                <a:latin typeface="inherit"/>
              </a:rPr>
              <a:t>με υλικό σχετικά με την πρόληψη της πρόωρης εγκατάλειψης του σχολείου και ένα εργαλείο </a:t>
            </a:r>
            <a:r>
              <a:rPr lang="el-GR" b="0" dirty="0" err="1" smtClean="0">
                <a:solidFill>
                  <a:srgbClr val="69665E"/>
                </a:solidFill>
                <a:effectLst/>
                <a:latin typeface="inherit"/>
              </a:rPr>
              <a:t>αυτοαξιολόγησης</a:t>
            </a:r>
            <a:r>
              <a:rPr lang="el-GR" b="0" dirty="0" smtClean="0">
                <a:solidFill>
                  <a:srgbClr val="69665E"/>
                </a:solidFill>
                <a:effectLst/>
                <a:latin typeface="inherit"/>
              </a:rPr>
              <a:t> που θα σας βοηθήσει να αναπτύξετε δράσεις στο δικό σας σχολείο.</a:t>
            </a:r>
          </a:p>
          <a:p>
            <a:pPr fontAlgn="base">
              <a:buFont typeface="Arial"/>
              <a:buChar char="•"/>
            </a:pPr>
            <a:endParaRPr lang="el-GR" b="0" dirty="0" smtClean="0">
              <a:solidFill>
                <a:srgbClr val="69665E"/>
              </a:solidFill>
              <a:effectLst/>
              <a:latin typeface="inherit"/>
            </a:endParaRPr>
          </a:p>
          <a:p>
            <a:pPr fontAlgn="base">
              <a:buFont typeface="Arial"/>
              <a:buChar char="•"/>
            </a:pPr>
            <a:r>
              <a:rPr lang="el-GR" b="1" dirty="0" smtClean="0">
                <a:solidFill>
                  <a:srgbClr val="69665E"/>
                </a:solidFill>
                <a:effectLst/>
                <a:latin typeface="inherit"/>
              </a:rPr>
              <a:t>ΕΠΙΜΟΡΦΩΘΕΙΤΕ – με το Teacher </a:t>
            </a:r>
            <a:r>
              <a:rPr lang="el-GR" b="1" dirty="0" err="1" smtClean="0">
                <a:solidFill>
                  <a:srgbClr val="69665E"/>
                </a:solidFill>
                <a:effectLst/>
                <a:latin typeface="inherit"/>
              </a:rPr>
              <a:t>Academy</a:t>
            </a:r>
            <a:r>
              <a:rPr lang="el-GR" b="0" dirty="0" smtClean="0">
                <a:solidFill>
                  <a:srgbClr val="69665E"/>
                </a:solidFill>
                <a:effectLst/>
                <a:latin typeface="inherit"/>
              </a:rPr>
              <a:t>, το οποίο προσφέρει δωρεάν διαδικτυακά μαθήματα που δημιούργησε η ειδική ομάδα εμπειρογνωμόνων μας, καθώς επίσης διαδικτυακά σεμινάρια και διδακτικά υλικά. </a:t>
            </a:r>
          </a:p>
          <a:p>
            <a:pPr fontAlgn="base">
              <a:buFont typeface="Arial"/>
              <a:buChar char="•"/>
            </a:pPr>
            <a:endParaRPr lang="el-GR" b="0" dirty="0" smtClean="0">
              <a:solidFill>
                <a:srgbClr val="69665E"/>
              </a:solidFill>
              <a:effectLst/>
              <a:latin typeface="inherit"/>
            </a:endParaRPr>
          </a:p>
          <a:p>
            <a:pPr fontAlgn="base">
              <a:buFont typeface="Arial"/>
              <a:buChar char="•"/>
            </a:pPr>
            <a:r>
              <a:rPr lang="el-GR" b="1" dirty="0" smtClean="0">
                <a:solidFill>
                  <a:srgbClr val="69665E"/>
                </a:solidFill>
                <a:effectLst/>
                <a:latin typeface="inherit"/>
              </a:rPr>
              <a:t>ΓΝΩΡΙΣΕΤΕ ΕΥΚΑΙΡΙΕΣ ΧΡΗΜΑΤΟΔΟΤΗΣΗΣ – μέσω των Ευκαιριών </a:t>
            </a:r>
            <a:r>
              <a:rPr lang="el-GR" b="1" dirty="0" err="1" smtClean="0">
                <a:solidFill>
                  <a:srgbClr val="69665E"/>
                </a:solidFill>
                <a:effectLst/>
                <a:latin typeface="inherit"/>
              </a:rPr>
              <a:t>Erasmus</a:t>
            </a:r>
            <a:r>
              <a:rPr lang="el-GR" b="1" dirty="0" smtClean="0">
                <a:solidFill>
                  <a:srgbClr val="69665E"/>
                </a:solidFill>
                <a:effectLst/>
                <a:latin typeface="inherit"/>
              </a:rPr>
              <a:t>+</a:t>
            </a:r>
            <a:r>
              <a:rPr lang="el-GR" b="0" dirty="0" smtClean="0">
                <a:solidFill>
                  <a:srgbClr val="69665E"/>
                </a:solidFill>
                <a:effectLst/>
                <a:latin typeface="inherit"/>
              </a:rPr>
              <a:t>, που αποτελούνται από τρία πρακτικά εργαλεία (κατάλογος μαθημάτων, κατάλογος ευκαιριών κινητικότητας και αναζήτηση στρατηγικών συμπράξεων) τα οποία βοηθούν τα σχολεία να ετοιμάσουν τις αιτήσεις τους στο πλαίσιο του </a:t>
            </a:r>
            <a:r>
              <a:rPr lang="el-GR" b="0" dirty="0" err="1" smtClean="0">
                <a:solidFill>
                  <a:srgbClr val="69665E"/>
                </a:solidFill>
                <a:effectLst/>
                <a:latin typeface="inherit"/>
              </a:rPr>
              <a:t>Erasmus</a:t>
            </a:r>
            <a:r>
              <a:rPr lang="el-GR" b="0" dirty="0" smtClean="0">
                <a:solidFill>
                  <a:srgbClr val="69665E"/>
                </a:solidFill>
                <a:effectLst/>
                <a:latin typeface="inherit"/>
              </a:rPr>
              <a:t>+.</a:t>
            </a:r>
          </a:p>
          <a:p>
            <a:endParaRPr lang="el-GR" dirty="0"/>
          </a:p>
        </p:txBody>
      </p:sp>
      <p:sp>
        <p:nvSpPr>
          <p:cNvPr id="4" name="TextBox 3"/>
          <p:cNvSpPr txBox="1"/>
          <p:nvPr/>
        </p:nvSpPr>
        <p:spPr>
          <a:xfrm>
            <a:off x="4860032" y="6093296"/>
            <a:ext cx="3816424" cy="646331"/>
          </a:xfrm>
          <a:prstGeom prst="rect">
            <a:avLst/>
          </a:prstGeom>
          <a:noFill/>
        </p:spPr>
        <p:txBody>
          <a:bodyPr wrap="square" rtlCol="0">
            <a:spAutoFit/>
          </a:bodyPr>
          <a:lstStyle/>
          <a:p>
            <a:r>
              <a:rPr lang="en-US" dirty="0" smtClean="0"/>
              <a:t>(https://www.schooleducationgateway.eu/el/pub/about.htm)</a:t>
            </a:r>
            <a:endParaRPr lang="el-GR" dirty="0"/>
          </a:p>
        </p:txBody>
      </p:sp>
    </p:spTree>
    <p:extLst>
      <p:ext uri="{BB962C8B-B14F-4D97-AF65-F5344CB8AC3E}">
        <p14:creationId xmlns:p14="http://schemas.microsoft.com/office/powerpoint/2010/main" xmlns="" val="1554345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588"/>
            <a:ext cx="8229600" cy="1143000"/>
          </a:xfrm>
        </p:spPr>
        <p:txBody>
          <a:bodyPr/>
          <a:lstStyle/>
          <a:p>
            <a:r>
              <a:rPr lang="el-GR" b="1" dirty="0">
                <a:solidFill>
                  <a:srgbClr val="000000"/>
                </a:solidFill>
                <a:latin typeface="Arial"/>
              </a:rPr>
              <a:t>Βασικές πληροφορίες</a:t>
            </a:r>
            <a:endParaRPr lang="el-GR" dirty="0"/>
          </a:p>
        </p:txBody>
      </p:sp>
      <p:sp>
        <p:nvSpPr>
          <p:cNvPr id="3" name="Θέση περιεχομένου 2"/>
          <p:cNvSpPr>
            <a:spLocks noGrp="1"/>
          </p:cNvSpPr>
          <p:nvPr>
            <p:ph idx="1"/>
          </p:nvPr>
        </p:nvSpPr>
        <p:spPr>
          <a:xfrm>
            <a:off x="3347864" y="1052736"/>
            <a:ext cx="5796136" cy="5589240"/>
          </a:xfrm>
        </p:spPr>
        <p:txBody>
          <a:bodyPr>
            <a:normAutofit fontScale="70000" lnSpcReduction="20000"/>
          </a:bodyPr>
          <a:lstStyle/>
          <a:p>
            <a:pPr marR="33230">
              <a:buFont typeface="Wingdings" pitchFamily="2" charset="2"/>
              <a:buChar char="Ø"/>
            </a:pPr>
            <a:r>
              <a:rPr lang="el-GR" dirty="0" smtClean="0">
                <a:solidFill>
                  <a:srgbClr val="000000"/>
                </a:solidFill>
              </a:rPr>
              <a:t>Οι </a:t>
            </a:r>
            <a:r>
              <a:rPr lang="el-GR" dirty="0">
                <a:solidFill>
                  <a:srgbClr val="000000"/>
                </a:solidFill>
              </a:rPr>
              <a:t>δύο πλατφόρμες </a:t>
            </a:r>
            <a:r>
              <a:rPr lang="el-GR" b="1" dirty="0" smtClean="0">
                <a:solidFill>
                  <a:srgbClr val="000000"/>
                </a:solidFill>
              </a:rPr>
              <a:t>σχετίζονται </a:t>
            </a:r>
            <a:r>
              <a:rPr lang="el-GR" dirty="0" smtClean="0">
                <a:solidFill>
                  <a:srgbClr val="000000"/>
                </a:solidFill>
              </a:rPr>
              <a:t>καθώς</a:t>
            </a:r>
            <a:r>
              <a:rPr lang="el-GR" dirty="0">
                <a:solidFill>
                  <a:srgbClr val="000000"/>
                </a:solidFill>
              </a:rPr>
              <a:t>: </a:t>
            </a:r>
            <a:endParaRPr lang="el-GR" dirty="0" smtClean="0">
              <a:solidFill>
                <a:srgbClr val="000000"/>
              </a:solidFill>
            </a:endParaRPr>
          </a:p>
          <a:p>
            <a:pPr marR="33230"/>
            <a:r>
              <a:rPr lang="el-GR" dirty="0" smtClean="0">
                <a:solidFill>
                  <a:srgbClr val="000000"/>
                </a:solidFill>
              </a:rPr>
              <a:t>προάγουν </a:t>
            </a:r>
            <a:r>
              <a:rPr lang="el-GR" dirty="0">
                <a:solidFill>
                  <a:srgbClr val="000000"/>
                </a:solidFill>
              </a:rPr>
              <a:t>πρακτικές καινοτόμου διδασκαλίας σε όλη την Ευρώπη.</a:t>
            </a:r>
          </a:p>
          <a:p>
            <a:r>
              <a:rPr lang="el-GR" dirty="0">
                <a:solidFill>
                  <a:srgbClr val="000000"/>
                </a:solidFill>
              </a:rPr>
              <a:t>Η πλατφόρμα του </a:t>
            </a:r>
            <a:r>
              <a:rPr lang="el-GR" b="1" dirty="0" err="1" smtClean="0">
                <a:solidFill>
                  <a:srgbClr val="000000"/>
                </a:solidFill>
              </a:rPr>
              <a:t>eTwinning</a:t>
            </a:r>
            <a:r>
              <a:rPr lang="el-GR" b="1" dirty="0" smtClean="0">
                <a:solidFill>
                  <a:srgbClr val="000000"/>
                </a:solidFill>
              </a:rPr>
              <a:t> </a:t>
            </a:r>
            <a:r>
              <a:rPr lang="el-GR" dirty="0" smtClean="0">
                <a:solidFill>
                  <a:srgbClr val="000000"/>
                </a:solidFill>
              </a:rPr>
              <a:t>είναι </a:t>
            </a:r>
            <a:r>
              <a:rPr lang="el-GR" dirty="0">
                <a:solidFill>
                  <a:srgbClr val="000000"/>
                </a:solidFill>
              </a:rPr>
              <a:t>ανοιχτή μόνο σε </a:t>
            </a:r>
            <a:r>
              <a:rPr lang="el-GR" dirty="0" smtClean="0">
                <a:solidFill>
                  <a:srgbClr val="000000"/>
                </a:solidFill>
              </a:rPr>
              <a:t>σχολεία και </a:t>
            </a:r>
            <a:r>
              <a:rPr lang="el-GR" dirty="0">
                <a:solidFill>
                  <a:srgbClr val="000000"/>
                </a:solidFill>
              </a:rPr>
              <a:t>εκπαιδευτικούς.</a:t>
            </a:r>
          </a:p>
          <a:p>
            <a:r>
              <a:rPr lang="el-GR" dirty="0" smtClean="0">
                <a:solidFill>
                  <a:srgbClr val="000000"/>
                </a:solidFill>
              </a:rPr>
              <a:t>Το </a:t>
            </a:r>
            <a:r>
              <a:rPr lang="el-GR" b="1" dirty="0" err="1" smtClean="0">
                <a:solidFill>
                  <a:srgbClr val="000000"/>
                </a:solidFill>
              </a:rPr>
              <a:t>School</a:t>
            </a:r>
            <a:r>
              <a:rPr lang="el-GR" b="1" dirty="0" smtClean="0">
                <a:solidFill>
                  <a:srgbClr val="000000"/>
                </a:solidFill>
              </a:rPr>
              <a:t> </a:t>
            </a:r>
            <a:r>
              <a:rPr lang="el-GR" b="1" dirty="0" err="1">
                <a:solidFill>
                  <a:srgbClr val="000000"/>
                </a:solidFill>
              </a:rPr>
              <a:t>Education</a:t>
            </a:r>
            <a:r>
              <a:rPr lang="el-GR" b="1" dirty="0">
                <a:solidFill>
                  <a:srgbClr val="000000"/>
                </a:solidFill>
              </a:rPr>
              <a:t> </a:t>
            </a:r>
            <a:r>
              <a:rPr lang="el-GR" b="1" dirty="0" err="1">
                <a:solidFill>
                  <a:srgbClr val="000000"/>
                </a:solidFill>
              </a:rPr>
              <a:t>Gateway</a:t>
            </a:r>
            <a:r>
              <a:rPr lang="el-GR" b="1" dirty="0">
                <a:solidFill>
                  <a:srgbClr val="000000"/>
                </a:solidFill>
              </a:rPr>
              <a:t> </a:t>
            </a:r>
            <a:r>
              <a:rPr lang="el-GR" dirty="0" smtClean="0">
                <a:solidFill>
                  <a:srgbClr val="000000"/>
                </a:solidFill>
              </a:rPr>
              <a:t>είναι ανοιχτό </a:t>
            </a:r>
            <a:r>
              <a:rPr lang="el-GR" dirty="0">
                <a:solidFill>
                  <a:srgbClr val="000000"/>
                </a:solidFill>
              </a:rPr>
              <a:t>και σε άλλες ομάδες ενδιαφερομένων που σχετίζονται με την εκπαίδευση, με στόχο την προώθηση της συνεργασίας ανάμεσα στα σχολεία και άλλους οργανισμούς</a:t>
            </a:r>
            <a:r>
              <a:rPr lang="el-GR" dirty="0" smtClean="0">
                <a:solidFill>
                  <a:srgbClr val="000000"/>
                </a:solidFill>
              </a:rPr>
              <a:t>.</a:t>
            </a:r>
            <a:endParaRPr lang="en-US" dirty="0" smtClean="0">
              <a:solidFill>
                <a:srgbClr val="000000"/>
              </a:solidFill>
            </a:endParaRPr>
          </a:p>
          <a:p>
            <a:endParaRPr lang="en-US" dirty="0" smtClean="0">
              <a:solidFill>
                <a:srgbClr val="000000"/>
              </a:solidFill>
            </a:endParaRPr>
          </a:p>
          <a:p>
            <a:pPr>
              <a:buFont typeface="Symbol"/>
              <a:buChar char=""/>
            </a:pPr>
            <a:endParaRPr lang="el-GR" dirty="0" smtClean="0">
              <a:solidFill>
                <a:srgbClr val="000000"/>
              </a:solidFill>
            </a:endParaRPr>
          </a:p>
          <a:p>
            <a:pPr>
              <a:buFont typeface="Symbol"/>
              <a:buChar char=""/>
            </a:pPr>
            <a:r>
              <a:rPr lang="el-GR" dirty="0" smtClean="0">
                <a:solidFill>
                  <a:srgbClr val="000000"/>
                </a:solidFill>
              </a:rPr>
              <a:t>Οργανώνονται από το </a:t>
            </a:r>
            <a:r>
              <a:rPr lang="el-GR" dirty="0" err="1" smtClean="0">
                <a:solidFill>
                  <a:srgbClr val="000000"/>
                </a:solidFill>
              </a:rPr>
              <a:t>European</a:t>
            </a:r>
            <a:r>
              <a:rPr lang="el-GR" dirty="0" smtClean="0">
                <a:solidFill>
                  <a:srgbClr val="000000"/>
                </a:solidFill>
              </a:rPr>
              <a:t> </a:t>
            </a:r>
            <a:r>
              <a:rPr lang="el-GR" dirty="0" err="1" smtClean="0">
                <a:solidFill>
                  <a:srgbClr val="000000"/>
                </a:solidFill>
              </a:rPr>
              <a:t>Schoolnet</a:t>
            </a:r>
            <a:r>
              <a:rPr lang="el-GR" dirty="0" smtClean="0">
                <a:solidFill>
                  <a:srgbClr val="000000"/>
                </a:solidFill>
              </a:rPr>
              <a:t>, μια διεθνή σύμπραξη 30 Ευρωπαϊκών Υπουργείων Παιδείας</a:t>
            </a:r>
            <a:endParaRPr lang="el-GR" dirty="0">
              <a:solidFill>
                <a:srgbClr val="000000"/>
              </a:solidFill>
            </a:endParaRPr>
          </a:p>
          <a:p>
            <a:endParaRPr lang="el-G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9341" y="1268760"/>
            <a:ext cx="2733675" cy="99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0074" y="2485212"/>
            <a:ext cx="1872208" cy="18722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6685981" y="4096732"/>
            <a:ext cx="2702421" cy="369332"/>
          </a:xfrm>
          <a:prstGeom prst="rect">
            <a:avLst/>
          </a:prstGeom>
          <a:noFill/>
        </p:spPr>
        <p:txBody>
          <a:bodyPr wrap="square" rtlCol="0">
            <a:spAutoFit/>
          </a:bodyPr>
          <a:lstStyle/>
          <a:p>
            <a:r>
              <a:rPr lang="el-GR" sz="1400" dirty="0" smtClean="0">
                <a:solidFill>
                  <a:srgbClr val="000000"/>
                </a:solidFill>
              </a:rPr>
              <a:t> </a:t>
            </a:r>
            <a:r>
              <a:rPr lang="en-US" sz="1400" dirty="0">
                <a:solidFill>
                  <a:srgbClr val="000000"/>
                </a:solidFill>
              </a:rPr>
              <a:t>(</a:t>
            </a:r>
            <a:r>
              <a:rPr lang="el-GR" dirty="0" err="1">
                <a:solidFill>
                  <a:srgbClr val="000000"/>
                </a:solidFill>
              </a:rPr>
              <a:t>Μαγγιώρος</a:t>
            </a:r>
            <a:r>
              <a:rPr lang="el-GR" dirty="0">
                <a:solidFill>
                  <a:srgbClr val="000000"/>
                </a:solidFill>
              </a:rPr>
              <a:t>, 2016</a:t>
            </a:r>
            <a:r>
              <a:rPr lang="en-US" dirty="0">
                <a:solidFill>
                  <a:srgbClr val="000000"/>
                </a:solidFill>
              </a:rPr>
              <a:t>)</a:t>
            </a:r>
            <a:endParaRPr lang="el-GR" dirty="0">
              <a:solidFill>
                <a:prstClr val="black"/>
              </a:solidFill>
            </a:endParaRPr>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99341" y="4581128"/>
            <a:ext cx="3048000" cy="1504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Ορθογώνιο 4"/>
          <p:cNvSpPr/>
          <p:nvPr/>
        </p:nvSpPr>
        <p:spPr>
          <a:xfrm>
            <a:off x="3419872" y="5657671"/>
            <a:ext cx="5724128"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spcBef>
                <a:spcPct val="20000"/>
              </a:spcBef>
              <a:buFont typeface="Wingdings" pitchFamily="2" charset="2"/>
              <a:buChar char="Ø"/>
            </a:pPr>
            <a:r>
              <a:rPr lang="en-US" dirty="0">
                <a:solidFill>
                  <a:prstClr val="black"/>
                </a:solidFill>
                <a:latin typeface="Times New Roman"/>
                <a:ea typeface="Calibri"/>
              </a:rPr>
              <a:t>T</a:t>
            </a:r>
            <a:r>
              <a:rPr lang="el-GR" dirty="0">
                <a:solidFill>
                  <a:prstClr val="black"/>
                </a:solidFill>
                <a:latin typeface="Times New Roman"/>
                <a:ea typeface="Calibri"/>
              </a:rPr>
              <a:t>ο</a:t>
            </a:r>
            <a:r>
              <a:rPr lang="el-GR" dirty="0">
                <a:solidFill>
                  <a:prstClr val="black"/>
                </a:solidFill>
                <a:latin typeface="Times New Roman"/>
                <a:ea typeface="Calibri"/>
                <a:cs typeface="Calibri"/>
              </a:rPr>
              <a:t> 2022 </a:t>
            </a:r>
            <a:r>
              <a:rPr lang="el-GR" dirty="0">
                <a:solidFill>
                  <a:prstClr val="black"/>
                </a:solidFill>
                <a:latin typeface="Times New Roman"/>
                <a:ea typeface="Calibri"/>
              </a:rPr>
              <a:t>οι</a:t>
            </a:r>
            <a:r>
              <a:rPr lang="el-GR" dirty="0">
                <a:solidFill>
                  <a:prstClr val="black"/>
                </a:solidFill>
                <a:latin typeface="Times New Roman"/>
                <a:ea typeface="Calibri"/>
                <a:cs typeface="Calibri"/>
              </a:rPr>
              <a:t> </a:t>
            </a:r>
            <a:r>
              <a:rPr lang="el-GR" dirty="0">
                <a:solidFill>
                  <a:prstClr val="black"/>
                </a:solidFill>
                <a:latin typeface="Times New Roman"/>
                <a:ea typeface="Calibri"/>
              </a:rPr>
              <a:t>πλατφόρμες</a:t>
            </a:r>
            <a:r>
              <a:rPr lang="el-GR" dirty="0">
                <a:solidFill>
                  <a:prstClr val="black"/>
                </a:solidFill>
                <a:latin typeface="Times New Roman"/>
                <a:ea typeface="Calibri"/>
                <a:cs typeface="Calibri"/>
              </a:rPr>
              <a:t> </a:t>
            </a:r>
            <a:r>
              <a:rPr lang="el-GR" dirty="0" err="1">
                <a:solidFill>
                  <a:prstClr val="black"/>
                </a:solidFill>
                <a:latin typeface="Times New Roman"/>
                <a:ea typeface="Calibri"/>
                <a:cs typeface="Calibri"/>
              </a:rPr>
              <a:t>School</a:t>
            </a:r>
            <a:r>
              <a:rPr lang="el-GR" dirty="0">
                <a:solidFill>
                  <a:prstClr val="black"/>
                </a:solidFill>
                <a:latin typeface="Times New Roman"/>
                <a:ea typeface="Calibri"/>
                <a:cs typeface="Calibri"/>
              </a:rPr>
              <a:t> </a:t>
            </a:r>
            <a:r>
              <a:rPr lang="el-GR" dirty="0" err="1">
                <a:solidFill>
                  <a:prstClr val="black"/>
                </a:solidFill>
                <a:latin typeface="Times New Roman"/>
                <a:ea typeface="Calibri"/>
                <a:cs typeface="Calibri"/>
              </a:rPr>
              <a:t>Education</a:t>
            </a:r>
            <a:r>
              <a:rPr lang="el-GR" dirty="0">
                <a:solidFill>
                  <a:prstClr val="black"/>
                </a:solidFill>
                <a:latin typeface="Times New Roman"/>
                <a:ea typeface="Calibri"/>
                <a:cs typeface="Calibri"/>
              </a:rPr>
              <a:t> </a:t>
            </a:r>
            <a:r>
              <a:rPr lang="el-GR" dirty="0" err="1">
                <a:solidFill>
                  <a:prstClr val="black"/>
                </a:solidFill>
                <a:latin typeface="Times New Roman"/>
                <a:ea typeface="Calibri"/>
                <a:cs typeface="Calibri"/>
              </a:rPr>
              <a:t>Gateway</a:t>
            </a:r>
            <a:r>
              <a:rPr lang="el-GR" dirty="0">
                <a:solidFill>
                  <a:prstClr val="black"/>
                </a:solidFill>
                <a:latin typeface="Times New Roman"/>
                <a:ea typeface="Calibri"/>
                <a:cs typeface="Calibri"/>
              </a:rPr>
              <a:t> </a:t>
            </a:r>
            <a:r>
              <a:rPr lang="el-GR" dirty="0">
                <a:solidFill>
                  <a:prstClr val="black"/>
                </a:solidFill>
                <a:latin typeface="Times New Roman"/>
                <a:ea typeface="Calibri"/>
              </a:rPr>
              <a:t>και</a:t>
            </a:r>
            <a:r>
              <a:rPr lang="el-GR" dirty="0">
                <a:solidFill>
                  <a:prstClr val="black"/>
                </a:solidFill>
                <a:latin typeface="Times New Roman"/>
                <a:ea typeface="Calibri"/>
                <a:cs typeface="Calibri"/>
              </a:rPr>
              <a:t> </a:t>
            </a:r>
            <a:r>
              <a:rPr lang="el-GR" dirty="0" err="1">
                <a:solidFill>
                  <a:prstClr val="black"/>
                </a:solidFill>
                <a:latin typeface="Times New Roman"/>
                <a:ea typeface="Calibri"/>
                <a:cs typeface="Calibri"/>
              </a:rPr>
              <a:t>eTwinning</a:t>
            </a:r>
            <a:r>
              <a:rPr lang="el-GR" dirty="0">
                <a:solidFill>
                  <a:prstClr val="black"/>
                </a:solidFill>
                <a:latin typeface="Times New Roman"/>
                <a:ea typeface="Calibri"/>
                <a:cs typeface="Calibri"/>
              </a:rPr>
              <a:t> </a:t>
            </a:r>
            <a:r>
              <a:rPr lang="el-GR" dirty="0">
                <a:solidFill>
                  <a:prstClr val="black"/>
                </a:solidFill>
                <a:latin typeface="Times New Roman"/>
                <a:ea typeface="Calibri"/>
              </a:rPr>
              <a:t>της</a:t>
            </a:r>
            <a:r>
              <a:rPr lang="el-GR" dirty="0">
                <a:solidFill>
                  <a:prstClr val="black"/>
                </a:solidFill>
                <a:latin typeface="Times New Roman"/>
                <a:ea typeface="Calibri"/>
                <a:cs typeface="Calibri"/>
              </a:rPr>
              <a:t> </a:t>
            </a:r>
            <a:r>
              <a:rPr lang="el-GR" dirty="0">
                <a:solidFill>
                  <a:prstClr val="black"/>
                </a:solidFill>
                <a:latin typeface="Times New Roman"/>
                <a:ea typeface="Calibri"/>
              </a:rPr>
              <a:t>Ευρωπαϊκής</a:t>
            </a:r>
            <a:r>
              <a:rPr lang="el-GR" dirty="0">
                <a:solidFill>
                  <a:prstClr val="black"/>
                </a:solidFill>
                <a:latin typeface="Times New Roman"/>
                <a:ea typeface="Calibri"/>
                <a:cs typeface="Calibri"/>
              </a:rPr>
              <a:t> </a:t>
            </a:r>
            <a:r>
              <a:rPr lang="el-GR" dirty="0">
                <a:solidFill>
                  <a:prstClr val="black"/>
                </a:solidFill>
                <a:latin typeface="Times New Roman"/>
                <a:ea typeface="Calibri"/>
              </a:rPr>
              <a:t>Επιτροπής</a:t>
            </a:r>
            <a:r>
              <a:rPr lang="el-GR" dirty="0">
                <a:solidFill>
                  <a:prstClr val="black"/>
                </a:solidFill>
                <a:latin typeface="Times New Roman"/>
                <a:ea typeface="Calibri"/>
                <a:cs typeface="Calibri"/>
              </a:rPr>
              <a:t> </a:t>
            </a:r>
            <a:r>
              <a:rPr lang="el-GR" dirty="0">
                <a:solidFill>
                  <a:prstClr val="black"/>
                </a:solidFill>
                <a:latin typeface="Times New Roman"/>
                <a:ea typeface="Calibri"/>
              </a:rPr>
              <a:t>θα</a:t>
            </a:r>
            <a:r>
              <a:rPr lang="el-GR" dirty="0">
                <a:solidFill>
                  <a:prstClr val="black"/>
                </a:solidFill>
                <a:latin typeface="Times New Roman"/>
                <a:ea typeface="Calibri"/>
                <a:cs typeface="Calibri"/>
              </a:rPr>
              <a:t> </a:t>
            </a:r>
            <a:r>
              <a:rPr lang="el-GR" dirty="0">
                <a:solidFill>
                  <a:prstClr val="black"/>
                </a:solidFill>
                <a:latin typeface="Times New Roman"/>
                <a:ea typeface="Calibri"/>
              </a:rPr>
              <a:t>συγχωνευθούν </a:t>
            </a:r>
            <a:r>
              <a:rPr lang="el-GR" dirty="0">
                <a:solidFill>
                  <a:prstClr val="black"/>
                </a:solidFill>
                <a:latin typeface="Times New Roman"/>
                <a:ea typeface="Calibri"/>
                <a:cs typeface="Calibri"/>
              </a:rPr>
              <a:t>σε μία  </a:t>
            </a:r>
            <a:r>
              <a:rPr lang="el-GR" dirty="0">
                <a:solidFill>
                  <a:prstClr val="black"/>
                </a:solidFill>
                <a:latin typeface="Times New Roman"/>
                <a:ea typeface="Calibri"/>
              </a:rPr>
              <a:t>ευρωπαϊκή</a:t>
            </a:r>
            <a:r>
              <a:rPr lang="el-GR" dirty="0">
                <a:solidFill>
                  <a:prstClr val="black"/>
                </a:solidFill>
                <a:latin typeface="Times New Roman"/>
                <a:ea typeface="Calibri"/>
                <a:cs typeface="Calibri"/>
              </a:rPr>
              <a:t> </a:t>
            </a:r>
            <a:r>
              <a:rPr lang="el-GR" dirty="0">
                <a:solidFill>
                  <a:prstClr val="black"/>
                </a:solidFill>
                <a:latin typeface="Times New Roman"/>
                <a:ea typeface="Calibri"/>
              </a:rPr>
              <a:t>πλατφόρμα</a:t>
            </a:r>
            <a:r>
              <a:rPr lang="el-GR" dirty="0">
                <a:solidFill>
                  <a:prstClr val="black"/>
                </a:solidFill>
                <a:latin typeface="Times New Roman"/>
                <a:ea typeface="Calibri"/>
                <a:cs typeface="Calibri"/>
              </a:rPr>
              <a:t> </a:t>
            </a:r>
            <a:r>
              <a:rPr lang="el-GR" dirty="0">
                <a:solidFill>
                  <a:prstClr val="black"/>
                </a:solidFill>
                <a:latin typeface="Times New Roman"/>
                <a:ea typeface="Calibri"/>
              </a:rPr>
              <a:t>σχολικής</a:t>
            </a:r>
            <a:r>
              <a:rPr lang="el-GR" dirty="0">
                <a:solidFill>
                  <a:prstClr val="black"/>
                </a:solidFill>
                <a:latin typeface="Times New Roman"/>
                <a:ea typeface="Calibri"/>
                <a:cs typeface="Calibri"/>
              </a:rPr>
              <a:t> </a:t>
            </a:r>
            <a:r>
              <a:rPr lang="el-GR" dirty="0">
                <a:solidFill>
                  <a:prstClr val="black"/>
                </a:solidFill>
                <a:latin typeface="Times New Roman"/>
                <a:ea typeface="Calibri"/>
              </a:rPr>
              <a:t>εκπαίδευσης</a:t>
            </a:r>
          </a:p>
        </p:txBody>
      </p:sp>
    </p:spTree>
    <p:extLst>
      <p:ext uri="{BB962C8B-B14F-4D97-AF65-F5344CB8AC3E}">
        <p14:creationId xmlns:p14="http://schemas.microsoft.com/office/powerpoint/2010/main" xmlns="" val="311063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6443"/>
            <a:ext cx="8229600" cy="1143000"/>
          </a:xfrm>
        </p:spPr>
        <p:txBody>
          <a:bodyPr/>
          <a:lstStyle/>
          <a:p>
            <a:r>
              <a:rPr lang="en-US" b="1" dirty="0">
                <a:solidFill>
                  <a:srgbClr val="000000"/>
                </a:solidFill>
              </a:rPr>
              <a:t>Teacher Academy</a:t>
            </a:r>
            <a:endParaRPr lang="el-GR" dirty="0"/>
          </a:p>
        </p:txBody>
      </p:sp>
      <p:sp>
        <p:nvSpPr>
          <p:cNvPr id="3" name="Θέση περιεχομένου 2"/>
          <p:cNvSpPr>
            <a:spLocks noGrp="1"/>
          </p:cNvSpPr>
          <p:nvPr>
            <p:ph idx="1"/>
          </p:nvPr>
        </p:nvSpPr>
        <p:spPr>
          <a:xfrm>
            <a:off x="395536" y="1124744"/>
            <a:ext cx="8291264" cy="5001419"/>
          </a:xfrm>
        </p:spPr>
        <p:txBody>
          <a:bodyPr/>
          <a:lstStyle/>
          <a:p>
            <a:r>
              <a:rPr lang="el-GR" dirty="0">
                <a:solidFill>
                  <a:srgbClr val="000000"/>
                </a:solidFill>
              </a:rPr>
              <a:t>Το Teacher </a:t>
            </a:r>
            <a:r>
              <a:rPr lang="el-GR" dirty="0" err="1" smtClean="0">
                <a:solidFill>
                  <a:srgbClr val="000000"/>
                </a:solidFill>
              </a:rPr>
              <a:t>Academy</a:t>
            </a:r>
            <a:r>
              <a:rPr lang="el-GR" dirty="0" smtClean="0">
                <a:solidFill>
                  <a:srgbClr val="000000"/>
                </a:solidFill>
              </a:rPr>
              <a:t> επιτρέπει </a:t>
            </a:r>
            <a:r>
              <a:rPr lang="el-GR" dirty="0">
                <a:solidFill>
                  <a:srgbClr val="000000"/>
                </a:solidFill>
              </a:rPr>
              <a:t>στους εκπαιδευτικούς να ανακαλύψουν ένα ευρύ φάσμα </a:t>
            </a:r>
            <a:r>
              <a:rPr lang="el-GR" b="1" dirty="0">
                <a:solidFill>
                  <a:srgbClr val="000000"/>
                </a:solidFill>
              </a:rPr>
              <a:t>ευκαιριών κατάρτισης </a:t>
            </a:r>
            <a:r>
              <a:rPr lang="el-GR" dirty="0">
                <a:solidFill>
                  <a:srgbClr val="000000"/>
                </a:solidFill>
              </a:rPr>
              <a:t>και </a:t>
            </a:r>
            <a:r>
              <a:rPr lang="el-GR" b="1" dirty="0" smtClean="0">
                <a:solidFill>
                  <a:srgbClr val="000000"/>
                </a:solidFill>
              </a:rPr>
              <a:t>πόρων </a:t>
            </a:r>
            <a:r>
              <a:rPr lang="el-GR" dirty="0" smtClean="0">
                <a:solidFill>
                  <a:srgbClr val="000000"/>
                </a:solidFill>
              </a:rPr>
              <a:t>για την </a:t>
            </a:r>
            <a:r>
              <a:rPr lang="el-GR" dirty="0">
                <a:solidFill>
                  <a:srgbClr val="000000"/>
                </a:solidFill>
              </a:rPr>
              <a:t>τάξη τους</a:t>
            </a:r>
            <a:r>
              <a:rPr lang="el-GR" dirty="0" smtClean="0">
                <a:solidFill>
                  <a:srgbClr val="000000"/>
                </a:solidFill>
              </a:rPr>
              <a:t>.</a:t>
            </a:r>
          </a:p>
          <a:p>
            <a:endParaRPr lang="el-GR" dirty="0">
              <a:solidFill>
                <a:srgbClr val="000000"/>
              </a:solidFill>
            </a:endParaRPr>
          </a:p>
          <a:p>
            <a:endParaRPr lang="el-G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8124" y="3645024"/>
            <a:ext cx="8905875" cy="2809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7020272" y="6516052"/>
            <a:ext cx="2664296" cy="369332"/>
          </a:xfrm>
          <a:prstGeom prst="rect">
            <a:avLst/>
          </a:prstGeom>
          <a:noFill/>
        </p:spPr>
        <p:txBody>
          <a:bodyPr wrap="square" rtlCol="0">
            <a:spAutoFit/>
          </a:bodyPr>
          <a:lstStyle/>
          <a:p>
            <a:r>
              <a:rPr lang="el-GR" dirty="0" smtClean="0"/>
              <a:t>(</a:t>
            </a:r>
            <a:r>
              <a:rPr lang="el-GR" dirty="0" err="1" smtClean="0"/>
              <a:t>Μαγγιώρος</a:t>
            </a:r>
            <a:r>
              <a:rPr lang="el-GR" dirty="0" smtClean="0"/>
              <a:t>, 2016)</a:t>
            </a:r>
            <a:endParaRPr lang="el-GR" dirty="0"/>
          </a:p>
        </p:txBody>
      </p:sp>
    </p:spTree>
    <p:extLst>
      <p:ext uri="{BB962C8B-B14F-4D97-AF65-F5344CB8AC3E}">
        <p14:creationId xmlns:p14="http://schemas.microsoft.com/office/powerpoint/2010/main" xmlns="" val="1764499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692696"/>
            <a:ext cx="8229600" cy="1143000"/>
          </a:xfrm>
        </p:spPr>
        <p:txBody>
          <a:bodyPr>
            <a:normAutofit fontScale="90000"/>
          </a:bodyPr>
          <a:lstStyle/>
          <a:p>
            <a:r>
              <a:rPr lang="el-GR" b="1" dirty="0" smtClean="0"/>
              <a:t>Κατάλογος Μαθημάτων στο </a:t>
            </a:r>
            <a:r>
              <a:rPr lang="el-GR" dirty="0">
                <a:solidFill>
                  <a:prstClr val="black"/>
                </a:solidFill>
              </a:rPr>
              <a:t>Teacher </a:t>
            </a:r>
            <a:r>
              <a:rPr lang="el-GR" dirty="0" err="1">
                <a:solidFill>
                  <a:prstClr val="black"/>
                </a:solidFill>
              </a:rPr>
              <a:t>Academy</a:t>
            </a:r>
            <a:r>
              <a:rPr lang="el-GR" dirty="0" smtClean="0"/>
              <a:t/>
            </a:r>
            <a:br>
              <a:rPr lang="el-GR" dirty="0" smtClean="0"/>
            </a:br>
            <a:endParaRPr lang="el-GR" dirty="0"/>
          </a:p>
        </p:txBody>
      </p:sp>
      <p:sp>
        <p:nvSpPr>
          <p:cNvPr id="3" name="Θέση περιεχομένου 2"/>
          <p:cNvSpPr>
            <a:spLocks noGrp="1"/>
          </p:cNvSpPr>
          <p:nvPr>
            <p:ph idx="1"/>
          </p:nvPr>
        </p:nvSpPr>
        <p:spPr>
          <a:xfrm>
            <a:off x="179512" y="1600200"/>
            <a:ext cx="8507288" cy="5039629"/>
          </a:xfrm>
        </p:spPr>
        <p:txBody>
          <a:bodyPr>
            <a:normAutofit fontScale="70000" lnSpcReduction="20000"/>
          </a:bodyPr>
          <a:lstStyle/>
          <a:p>
            <a:endParaRPr lang="el-GR" dirty="0">
              <a:solidFill>
                <a:srgbClr val="000000"/>
              </a:solidFill>
            </a:endParaRPr>
          </a:p>
          <a:p>
            <a:pPr marR="109870">
              <a:buFont typeface="Wingdings" pitchFamily="2" charset="2"/>
              <a:buChar char="Ø"/>
            </a:pPr>
            <a:r>
              <a:rPr lang="el-GR" dirty="0" smtClean="0"/>
              <a:t>Δ</a:t>
            </a:r>
            <a:r>
              <a:rPr lang="el-GR" b="1" dirty="0" smtClean="0"/>
              <a:t>ωρεάν </a:t>
            </a:r>
            <a:r>
              <a:rPr lang="el-GR" b="1" dirty="0"/>
              <a:t>και ανοιχτά διαδικτυακά μαθήματα</a:t>
            </a:r>
            <a:endParaRPr lang="el-GR" dirty="0"/>
          </a:p>
          <a:p>
            <a:pPr lvl="1"/>
            <a:r>
              <a:rPr lang="el-GR" dirty="0"/>
              <a:t>Αναπτύχθηκαν ειδικά για το </a:t>
            </a:r>
            <a:r>
              <a:rPr lang="el-GR" dirty="0" smtClean="0"/>
              <a:t>Teacher </a:t>
            </a:r>
            <a:r>
              <a:rPr lang="el-GR" dirty="0" err="1" smtClean="0"/>
              <a:t>Academy</a:t>
            </a:r>
            <a:r>
              <a:rPr lang="el-GR" dirty="0" smtClean="0"/>
              <a:t> και </a:t>
            </a:r>
            <a:r>
              <a:rPr lang="el-GR" dirty="0"/>
              <a:t>διοργανώνονται κεντρικά από το </a:t>
            </a:r>
            <a:r>
              <a:rPr lang="el-GR" dirty="0" err="1" smtClean="0"/>
              <a:t>School</a:t>
            </a:r>
            <a:r>
              <a:rPr lang="el-GR" dirty="0" smtClean="0"/>
              <a:t> </a:t>
            </a:r>
            <a:r>
              <a:rPr lang="el-GR" dirty="0" err="1" smtClean="0"/>
              <a:t>Education</a:t>
            </a:r>
            <a:r>
              <a:rPr lang="el-GR" dirty="0" smtClean="0"/>
              <a:t> </a:t>
            </a:r>
            <a:r>
              <a:rPr lang="el-GR" dirty="0" err="1" smtClean="0"/>
              <a:t>Gateway</a:t>
            </a:r>
            <a:r>
              <a:rPr lang="el-GR" dirty="0"/>
              <a:t>.</a:t>
            </a:r>
          </a:p>
          <a:p>
            <a:pPr lvl="1"/>
            <a:r>
              <a:rPr lang="el-GR" dirty="0" smtClean="0"/>
              <a:t>Περιεχόμενο προερχόμενο από ειδικούς από </a:t>
            </a:r>
            <a:r>
              <a:rPr lang="el-GR" dirty="0"/>
              <a:t>πολλούς διαφορετικούς τομείς </a:t>
            </a:r>
          </a:p>
          <a:p>
            <a:pPr lvl="1"/>
            <a:r>
              <a:rPr lang="el-GR" dirty="0"/>
              <a:t>Διαθέσιμα στα Αγγλικά και σε μία ακόμα γλώσσα</a:t>
            </a:r>
          </a:p>
          <a:p>
            <a:pPr lvl="1"/>
            <a:r>
              <a:rPr lang="el-GR" dirty="0"/>
              <a:t>Απονέμονται ψηφιακές κονκάρδες </a:t>
            </a:r>
            <a:r>
              <a:rPr lang="el-GR" dirty="0" smtClean="0"/>
              <a:t>και πιστοποιητικά (δείκτες </a:t>
            </a:r>
            <a:r>
              <a:rPr lang="el-GR" dirty="0"/>
              <a:t>ότι έχετε κατακτήσει μια συγκεκριμένη γνώση ή ότι έχετε ολοκληρώσει μια συγκεκριμένη εργασία και μπορούν να χρησιμοποιηθούν ως αποδεικτικά δεξιότητας σε δυνητικούς </a:t>
            </a:r>
            <a:r>
              <a:rPr lang="el-GR" dirty="0" smtClean="0"/>
              <a:t>εργοδότες)</a:t>
            </a:r>
          </a:p>
          <a:p>
            <a:pPr lvl="1"/>
            <a:endParaRPr lang="el-GR" dirty="0" smtClean="0"/>
          </a:p>
          <a:p>
            <a:pPr lvl="1">
              <a:buFont typeface="Wingdings" pitchFamily="2" charset="2"/>
              <a:buChar char="Ø"/>
            </a:pPr>
            <a:r>
              <a:rPr lang="el-GR" b="1" dirty="0" smtClean="0"/>
              <a:t>Μαθήματα </a:t>
            </a:r>
            <a:r>
              <a:rPr lang="el-GR" b="1" dirty="0"/>
              <a:t>σε φυσικό </a:t>
            </a:r>
            <a:r>
              <a:rPr lang="el-GR" b="1" dirty="0" smtClean="0"/>
              <a:t>χώρο σε </a:t>
            </a:r>
            <a:r>
              <a:rPr lang="el-GR" b="1" dirty="0"/>
              <a:t>όλη την </a:t>
            </a:r>
            <a:r>
              <a:rPr lang="el-GR" b="1" dirty="0" smtClean="0"/>
              <a:t>Ευρώπη</a:t>
            </a:r>
            <a:endParaRPr lang="el-GR" dirty="0" smtClean="0"/>
          </a:p>
          <a:p>
            <a:pPr marL="457200" lvl="1" indent="0">
              <a:buNone/>
            </a:pPr>
            <a:r>
              <a:rPr lang="el-GR" dirty="0"/>
              <a:t>-</a:t>
            </a:r>
            <a:r>
              <a:rPr lang="el-GR" dirty="0" smtClean="0"/>
              <a:t>5000 </a:t>
            </a:r>
            <a:r>
              <a:rPr lang="el-GR" dirty="0"/>
              <a:t>μαθήματα για να </a:t>
            </a:r>
            <a:r>
              <a:rPr lang="el-GR" dirty="0" smtClean="0"/>
              <a:t>διαλέξετε</a:t>
            </a:r>
          </a:p>
          <a:p>
            <a:pPr marL="457200" lvl="1" indent="0">
              <a:buNone/>
            </a:pPr>
            <a:r>
              <a:rPr lang="el-GR" dirty="0"/>
              <a:t>-</a:t>
            </a:r>
            <a:r>
              <a:rPr lang="el-GR" dirty="0" smtClean="0"/>
              <a:t>Τα </a:t>
            </a:r>
            <a:r>
              <a:rPr lang="el-GR" dirty="0"/>
              <a:t>μαθήματα </a:t>
            </a:r>
            <a:r>
              <a:rPr lang="el-GR" dirty="0" smtClean="0"/>
              <a:t>προσφέρονται από ανεξάρτητους </a:t>
            </a:r>
            <a:r>
              <a:rPr lang="el-GR" dirty="0" err="1" smtClean="0"/>
              <a:t>παρόχους</a:t>
            </a:r>
            <a:r>
              <a:rPr lang="el-GR" dirty="0" smtClean="0"/>
              <a:t> σεμιναρίων</a:t>
            </a:r>
          </a:p>
          <a:p>
            <a:pPr marL="457200" lvl="1" indent="0">
              <a:buNone/>
            </a:pPr>
            <a:r>
              <a:rPr lang="el-GR" dirty="0"/>
              <a:t>-</a:t>
            </a:r>
            <a:r>
              <a:rPr lang="el-GR" dirty="0" smtClean="0"/>
              <a:t>Το </a:t>
            </a:r>
            <a:r>
              <a:rPr lang="el-GR" dirty="0"/>
              <a:t>κόστος συμμετοχής στα μαθήματα μπορεί να καλυφθεί με χρηματοδότηση από το </a:t>
            </a:r>
            <a:r>
              <a:rPr lang="el-GR" dirty="0" err="1"/>
              <a:t>Erasmus</a:t>
            </a:r>
            <a:r>
              <a:rPr lang="el-GR" dirty="0"/>
              <a:t>+ (Βασική Δράση 1)</a:t>
            </a:r>
          </a:p>
          <a:p>
            <a:endParaRPr lang="el-GR" dirty="0"/>
          </a:p>
        </p:txBody>
      </p:sp>
      <p:sp>
        <p:nvSpPr>
          <p:cNvPr id="4" name="TextBox 3"/>
          <p:cNvSpPr txBox="1"/>
          <p:nvPr/>
        </p:nvSpPr>
        <p:spPr>
          <a:xfrm>
            <a:off x="7092280" y="6455163"/>
            <a:ext cx="2664296" cy="369332"/>
          </a:xfrm>
          <a:prstGeom prst="rect">
            <a:avLst/>
          </a:prstGeom>
          <a:noFill/>
        </p:spPr>
        <p:txBody>
          <a:bodyPr wrap="square" rtlCol="0">
            <a:spAutoFit/>
          </a:bodyPr>
          <a:lstStyle/>
          <a:p>
            <a:r>
              <a:rPr lang="el-GR" dirty="0" smtClean="0"/>
              <a:t>(</a:t>
            </a:r>
            <a:r>
              <a:rPr lang="el-GR" dirty="0" err="1" smtClean="0"/>
              <a:t>Μαγγιώρος</a:t>
            </a:r>
            <a:r>
              <a:rPr lang="el-GR" dirty="0" smtClean="0"/>
              <a:t>, 2016)</a:t>
            </a:r>
            <a:endParaRPr lang="el-GR" dirty="0"/>
          </a:p>
        </p:txBody>
      </p:sp>
    </p:spTree>
    <p:extLst>
      <p:ext uri="{BB962C8B-B14F-4D97-AF65-F5344CB8AC3E}">
        <p14:creationId xmlns:p14="http://schemas.microsoft.com/office/powerpoint/2010/main" xmlns="" val="103251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9731" y="430188"/>
            <a:ext cx="8229600" cy="1143000"/>
          </a:xfrm>
        </p:spPr>
        <p:txBody>
          <a:bodyPr>
            <a:normAutofit fontScale="90000"/>
          </a:bodyPr>
          <a:lstStyle/>
          <a:p>
            <a:r>
              <a:rPr lang="el-GR" dirty="0" smtClean="0"/>
              <a:t>Διδακτικά Υλικά του </a:t>
            </a:r>
            <a:br>
              <a:rPr lang="el-GR" dirty="0" smtClean="0"/>
            </a:br>
            <a:r>
              <a:rPr lang="el-GR" dirty="0" smtClean="0"/>
              <a:t>Teacher </a:t>
            </a:r>
            <a:r>
              <a:rPr lang="el-GR" dirty="0" err="1" smtClean="0"/>
              <a:t>Academy</a:t>
            </a:r>
            <a:r>
              <a:rPr lang="el-GR" dirty="0" smtClean="0"/>
              <a:t/>
            </a:r>
            <a:br>
              <a:rPr lang="el-GR" dirty="0" smtClean="0"/>
            </a:br>
            <a:endParaRPr lang="el-GR" dirty="0"/>
          </a:p>
        </p:txBody>
      </p:sp>
      <p:sp>
        <p:nvSpPr>
          <p:cNvPr id="3" name="Θέση περιεχομένου 2"/>
          <p:cNvSpPr>
            <a:spLocks noGrp="1"/>
          </p:cNvSpPr>
          <p:nvPr>
            <p:ph idx="1"/>
          </p:nvPr>
        </p:nvSpPr>
        <p:spPr>
          <a:xfrm>
            <a:off x="0" y="1486842"/>
            <a:ext cx="8229600" cy="5470550"/>
          </a:xfrm>
        </p:spPr>
        <p:txBody>
          <a:bodyPr>
            <a:normAutofit fontScale="92500" lnSpcReduction="20000"/>
          </a:bodyPr>
          <a:lstStyle/>
          <a:p>
            <a:r>
              <a:rPr lang="el-GR" dirty="0" smtClean="0"/>
              <a:t>Μια ποικιλία διδακτικών υλικών που δημιουργήθηκαν από εκπαιδευτικούς του </a:t>
            </a:r>
            <a:r>
              <a:rPr lang="el-GR" dirty="0" err="1" smtClean="0"/>
              <a:t>eTwinning</a:t>
            </a:r>
            <a:r>
              <a:rPr lang="el-GR" dirty="0" smtClean="0"/>
              <a:t>, θεσμικά όργανα της Ευρωπαϊκής </a:t>
            </a:r>
            <a:r>
              <a:rPr lang="el-GR" dirty="0" err="1" smtClean="0"/>
              <a:t>Επιτροπήςκαι</a:t>
            </a:r>
            <a:r>
              <a:rPr lang="el-GR" dirty="0" smtClean="0"/>
              <a:t> άλλα χρηματοδοτούμενα από την Ευρωπαϊκή Επιτροπή έργα</a:t>
            </a:r>
          </a:p>
          <a:p>
            <a:endParaRPr lang="el-GR" dirty="0" smtClean="0"/>
          </a:p>
          <a:p>
            <a:r>
              <a:rPr lang="el-GR" dirty="0" smtClean="0"/>
              <a:t>Υποστηρίζουν τη συνεργασία μεταξύ εκπαιδευτικών σε όλη την Ευρώπη</a:t>
            </a:r>
          </a:p>
          <a:p>
            <a:pPr marL="0" indent="0">
              <a:buNone/>
            </a:pPr>
            <a:endParaRPr lang="el-GR" dirty="0" smtClean="0"/>
          </a:p>
          <a:p>
            <a:r>
              <a:rPr lang="el-GR" dirty="0" smtClean="0"/>
              <a:t>Διαθέσιμα σε πολλές γλώσσες</a:t>
            </a:r>
          </a:p>
          <a:p>
            <a:endParaRPr lang="el-GR" dirty="0"/>
          </a:p>
          <a:p>
            <a:r>
              <a:rPr lang="el-GR" dirty="0" smtClean="0"/>
              <a:t>Τα </a:t>
            </a:r>
            <a:r>
              <a:rPr lang="en-US" dirty="0" smtClean="0"/>
              <a:t>courses </a:t>
            </a:r>
            <a:r>
              <a:rPr lang="el-GR" dirty="0" smtClean="0"/>
              <a:t>είναι διαθέσιμα ακ</a:t>
            </a:r>
            <a:r>
              <a:rPr lang="el-GR" dirty="0"/>
              <a:t>ό</a:t>
            </a:r>
            <a:r>
              <a:rPr lang="el-GR" dirty="0" smtClean="0"/>
              <a:t>μη και μετά τη λήξη τους</a:t>
            </a:r>
          </a:p>
          <a:p>
            <a:endParaRPr lang="el-GR" dirty="0"/>
          </a:p>
          <a:p>
            <a:endParaRPr lang="el-GR" dirty="0" smtClean="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63797" y="3861048"/>
            <a:ext cx="2857500" cy="190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4429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0"/>
            <a:ext cx="8229600" cy="1143000"/>
          </a:xfrm>
        </p:spPr>
        <p:txBody>
          <a:bodyPr/>
          <a:lstStyle/>
          <a:p>
            <a:r>
              <a:rPr lang="el-GR" b="1" dirty="0" smtClean="0">
                <a:solidFill>
                  <a:srgbClr val="000000"/>
                </a:solidFill>
              </a:rPr>
              <a:t>Ευκαιρίες </a:t>
            </a:r>
            <a:r>
              <a:rPr lang="el-GR" b="1" dirty="0" err="1" smtClean="0">
                <a:solidFill>
                  <a:srgbClr val="000000"/>
                </a:solidFill>
              </a:rPr>
              <a:t>Erasmus</a:t>
            </a:r>
            <a:r>
              <a:rPr lang="el-GR" b="1" dirty="0" smtClean="0">
                <a:solidFill>
                  <a:srgbClr val="000000"/>
                </a:solidFill>
              </a:rPr>
              <a:t>+</a:t>
            </a:r>
            <a:endParaRPr lang="el-GR" dirty="0"/>
          </a:p>
        </p:txBody>
      </p:sp>
      <p:sp>
        <p:nvSpPr>
          <p:cNvPr id="3" name="Θέση περιεχομένου 2"/>
          <p:cNvSpPr>
            <a:spLocks noGrp="1"/>
          </p:cNvSpPr>
          <p:nvPr>
            <p:ph idx="1"/>
          </p:nvPr>
        </p:nvSpPr>
        <p:spPr>
          <a:xfrm>
            <a:off x="168036" y="972723"/>
            <a:ext cx="8964488" cy="5661248"/>
          </a:xfrm>
        </p:spPr>
        <p:txBody>
          <a:bodyPr>
            <a:normAutofit fontScale="77500" lnSpcReduction="20000"/>
          </a:bodyPr>
          <a:lstStyle/>
          <a:p>
            <a:r>
              <a:rPr lang="el-GR" dirty="0" smtClean="0">
                <a:solidFill>
                  <a:srgbClr val="000000"/>
                </a:solidFill>
              </a:rPr>
              <a:t>Τα εργαλεία του </a:t>
            </a:r>
            <a:r>
              <a:rPr lang="el-GR" dirty="0" err="1">
                <a:solidFill>
                  <a:srgbClr val="000000"/>
                </a:solidFill>
              </a:rPr>
              <a:t>School</a:t>
            </a:r>
            <a:r>
              <a:rPr lang="el-GR" dirty="0">
                <a:solidFill>
                  <a:srgbClr val="000000"/>
                </a:solidFill>
              </a:rPr>
              <a:t> </a:t>
            </a:r>
            <a:r>
              <a:rPr lang="el-GR" dirty="0" err="1">
                <a:solidFill>
                  <a:srgbClr val="000000"/>
                </a:solidFill>
              </a:rPr>
              <a:t>Education</a:t>
            </a:r>
            <a:r>
              <a:rPr lang="el-GR" dirty="0">
                <a:solidFill>
                  <a:srgbClr val="000000"/>
                </a:solidFill>
              </a:rPr>
              <a:t> </a:t>
            </a:r>
            <a:r>
              <a:rPr lang="el-GR" dirty="0" err="1">
                <a:solidFill>
                  <a:srgbClr val="000000"/>
                </a:solidFill>
              </a:rPr>
              <a:t>Gateway</a:t>
            </a:r>
            <a:r>
              <a:rPr lang="el-GR" dirty="0">
                <a:solidFill>
                  <a:srgbClr val="000000"/>
                </a:solidFill>
              </a:rPr>
              <a:t> βοηθούν τα σχολεία να </a:t>
            </a:r>
            <a:r>
              <a:rPr lang="el-GR" dirty="0" smtClean="0">
                <a:solidFill>
                  <a:srgbClr val="000000"/>
                </a:solidFill>
              </a:rPr>
              <a:t>ετοιμάσουν τις </a:t>
            </a:r>
            <a:r>
              <a:rPr lang="el-GR" dirty="0">
                <a:solidFill>
                  <a:srgbClr val="000000"/>
                </a:solidFill>
              </a:rPr>
              <a:t>αιτήσεις τους για τη Βασική Δράση 1 και 2 </a:t>
            </a:r>
            <a:r>
              <a:rPr lang="el-GR" dirty="0" smtClean="0">
                <a:solidFill>
                  <a:srgbClr val="000000"/>
                </a:solidFill>
              </a:rPr>
              <a:t>του </a:t>
            </a:r>
            <a:r>
              <a:rPr lang="el-GR" dirty="0" err="1">
                <a:solidFill>
                  <a:srgbClr val="000000"/>
                </a:solidFill>
              </a:rPr>
              <a:t>Erasmus</a:t>
            </a:r>
            <a:r>
              <a:rPr lang="el-GR" dirty="0" smtClean="0">
                <a:solidFill>
                  <a:srgbClr val="000000"/>
                </a:solidFill>
              </a:rPr>
              <a:t>+.</a:t>
            </a:r>
          </a:p>
          <a:p>
            <a:endParaRPr lang="el-GR" dirty="0">
              <a:solidFill>
                <a:srgbClr val="000000"/>
              </a:solidFill>
            </a:endParaRPr>
          </a:p>
          <a:p>
            <a:endParaRPr lang="el-GR" sz="1400" dirty="0">
              <a:solidFill>
                <a:srgbClr val="000000"/>
              </a:solidFill>
            </a:endParaRPr>
          </a:p>
          <a:p>
            <a:r>
              <a:rPr lang="el-GR" sz="3600" dirty="0">
                <a:solidFill>
                  <a:srgbClr val="000000"/>
                </a:solidFill>
              </a:rPr>
              <a:t>Για τη "</a:t>
            </a:r>
            <a:r>
              <a:rPr lang="el-GR" sz="3600" i="1" dirty="0">
                <a:solidFill>
                  <a:srgbClr val="000000"/>
                </a:solidFill>
              </a:rPr>
              <a:t>Βασική Δράση 1 Μαθησιακή κινητικότητα </a:t>
            </a:r>
            <a:r>
              <a:rPr lang="el-GR" sz="3600" i="1" dirty="0" smtClean="0">
                <a:solidFill>
                  <a:srgbClr val="000000"/>
                </a:solidFill>
              </a:rPr>
              <a:t>ατόμων</a:t>
            </a:r>
            <a:r>
              <a:rPr lang="el-GR" sz="3600" dirty="0" smtClean="0">
                <a:solidFill>
                  <a:srgbClr val="000000"/>
                </a:solidFill>
              </a:rPr>
              <a:t>« </a:t>
            </a:r>
            <a:r>
              <a:rPr lang="el-GR" dirty="0" smtClean="0">
                <a:solidFill>
                  <a:srgbClr val="000000"/>
                </a:solidFill>
              </a:rPr>
              <a:t>Κατάλογος </a:t>
            </a:r>
            <a:r>
              <a:rPr lang="el-GR" dirty="0">
                <a:solidFill>
                  <a:srgbClr val="000000"/>
                </a:solidFill>
              </a:rPr>
              <a:t>μαθημάτων: Αναζήτηση για επιμορφωτικά μαθήματα </a:t>
            </a:r>
            <a:r>
              <a:rPr lang="el-GR" dirty="0" smtClean="0">
                <a:solidFill>
                  <a:srgbClr val="000000"/>
                </a:solidFill>
              </a:rPr>
              <a:t>εκπαιδευτικών σε </a:t>
            </a:r>
            <a:r>
              <a:rPr lang="el-GR" dirty="0">
                <a:solidFill>
                  <a:srgbClr val="000000"/>
                </a:solidFill>
              </a:rPr>
              <a:t>φυσικό χώρο στο εξωτερικό (μέρος του Teacher </a:t>
            </a:r>
            <a:r>
              <a:rPr lang="el-GR" dirty="0" err="1">
                <a:solidFill>
                  <a:srgbClr val="000000"/>
                </a:solidFill>
              </a:rPr>
              <a:t>Academy</a:t>
            </a:r>
            <a:r>
              <a:rPr lang="el-GR" dirty="0">
                <a:solidFill>
                  <a:srgbClr val="000000"/>
                </a:solidFill>
              </a:rPr>
              <a:t>)</a:t>
            </a:r>
          </a:p>
          <a:p>
            <a:r>
              <a:rPr lang="el-GR" dirty="0">
                <a:solidFill>
                  <a:srgbClr val="000000"/>
                </a:solidFill>
              </a:rPr>
              <a:t>Ευκαιρίες κινητικότητας: Ανάρτηση και/ ή αναζήτηση προσφορών ανάθεσης διδακτικού έργου και παρακολούθησης εργασίας στο εξωτερικό</a:t>
            </a:r>
          </a:p>
          <a:p>
            <a:endParaRPr lang="el-GR" dirty="0">
              <a:solidFill>
                <a:srgbClr val="000000"/>
              </a:solidFill>
            </a:endParaRPr>
          </a:p>
          <a:p>
            <a:r>
              <a:rPr lang="el-GR" sz="3600" i="0" u="none" strike="noStrike" baseline="0" dirty="0" smtClean="0">
                <a:solidFill>
                  <a:srgbClr val="000000"/>
                </a:solidFill>
                <a:latin typeface="Arial"/>
              </a:rPr>
              <a:t>•</a:t>
            </a:r>
            <a:r>
              <a:rPr lang="el-GR" sz="3600" dirty="0">
                <a:solidFill>
                  <a:srgbClr val="000000"/>
                </a:solidFill>
              </a:rPr>
              <a:t>Για τη "</a:t>
            </a:r>
            <a:r>
              <a:rPr lang="el-GR" sz="3600" i="1" dirty="0">
                <a:solidFill>
                  <a:srgbClr val="000000"/>
                </a:solidFill>
              </a:rPr>
              <a:t>Βασική Δράση 2 Στρατηγικές </a:t>
            </a:r>
            <a:r>
              <a:rPr lang="el-GR" sz="3600" i="1" dirty="0" smtClean="0">
                <a:solidFill>
                  <a:srgbClr val="000000"/>
                </a:solidFill>
              </a:rPr>
              <a:t>Συμπράξεις</a:t>
            </a:r>
            <a:r>
              <a:rPr lang="el-GR" sz="3600" dirty="0" smtClean="0">
                <a:solidFill>
                  <a:srgbClr val="000000"/>
                </a:solidFill>
              </a:rPr>
              <a:t>« </a:t>
            </a:r>
            <a:r>
              <a:rPr lang="el-GR" dirty="0" smtClean="0">
                <a:solidFill>
                  <a:srgbClr val="000000"/>
                </a:solidFill>
              </a:rPr>
              <a:t>Στρατηγικές </a:t>
            </a:r>
            <a:r>
              <a:rPr lang="el-GR" dirty="0">
                <a:solidFill>
                  <a:srgbClr val="000000"/>
                </a:solidFill>
              </a:rPr>
              <a:t>Συμπράξεις: Αναρτήστε αιτήματα και αναζητήστε </a:t>
            </a:r>
            <a:r>
              <a:rPr lang="el-GR" dirty="0" smtClean="0">
                <a:solidFill>
                  <a:srgbClr val="000000"/>
                </a:solidFill>
              </a:rPr>
              <a:t>εταίρους για </a:t>
            </a:r>
            <a:r>
              <a:rPr lang="el-GR" dirty="0">
                <a:solidFill>
                  <a:srgbClr val="000000"/>
                </a:solidFill>
              </a:rPr>
              <a:t>σχετιζόμενα με το σχολείο συνεργατικά </a:t>
            </a:r>
            <a:r>
              <a:rPr lang="el-GR" dirty="0" err="1">
                <a:solidFill>
                  <a:srgbClr val="000000"/>
                </a:solidFill>
              </a:rPr>
              <a:t>project</a:t>
            </a:r>
            <a:r>
              <a:rPr lang="el-GR" dirty="0">
                <a:solidFill>
                  <a:srgbClr val="000000"/>
                </a:solidFill>
              </a:rPr>
              <a:t> </a:t>
            </a:r>
          </a:p>
          <a:p>
            <a:endParaRPr lang="el-GR" dirty="0">
              <a:solidFill>
                <a:srgbClr val="000000"/>
              </a:solidFill>
            </a:endParaRPr>
          </a:p>
          <a:p>
            <a:endParaRPr lang="el-GR" dirty="0"/>
          </a:p>
        </p:txBody>
      </p:sp>
      <p:sp>
        <p:nvSpPr>
          <p:cNvPr id="4" name="TextBox 3"/>
          <p:cNvSpPr txBox="1"/>
          <p:nvPr/>
        </p:nvSpPr>
        <p:spPr>
          <a:xfrm>
            <a:off x="6948264" y="6444044"/>
            <a:ext cx="2664296" cy="369332"/>
          </a:xfrm>
          <a:prstGeom prst="rect">
            <a:avLst/>
          </a:prstGeom>
          <a:noFill/>
        </p:spPr>
        <p:txBody>
          <a:bodyPr wrap="square" rtlCol="0">
            <a:spAutoFit/>
          </a:bodyPr>
          <a:lstStyle/>
          <a:p>
            <a:r>
              <a:rPr lang="el-GR" dirty="0" smtClean="0"/>
              <a:t>(</a:t>
            </a:r>
            <a:r>
              <a:rPr lang="el-GR" dirty="0" err="1" smtClean="0"/>
              <a:t>Μαγγιώρος</a:t>
            </a:r>
            <a:r>
              <a:rPr lang="el-GR" dirty="0" smtClean="0"/>
              <a:t>, 2016)</a:t>
            </a:r>
            <a:endParaRPr lang="el-GR" dirty="0"/>
          </a:p>
        </p:txBody>
      </p:sp>
    </p:spTree>
    <p:extLst>
      <p:ext uri="{BB962C8B-B14F-4D97-AF65-F5344CB8AC3E}">
        <p14:creationId xmlns:p14="http://schemas.microsoft.com/office/powerpoint/2010/main" xmlns="" val="115612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smtClean="0"/>
              <a:t>Διαθέσιμα διαδικτυακά σεμινάρια</a:t>
            </a:r>
            <a:endParaRPr lang="el-GR" sz="3600" dirty="0"/>
          </a:p>
        </p:txBody>
      </p:sp>
      <p:sp>
        <p:nvSpPr>
          <p:cNvPr id="3" name="Θέση περιεχομένου 2"/>
          <p:cNvSpPr>
            <a:spLocks noGrp="1"/>
          </p:cNvSpPr>
          <p:nvPr>
            <p:ph idx="1"/>
          </p:nvPr>
        </p:nvSpPr>
        <p:spPr/>
        <p:txBody>
          <a:bodyPr>
            <a:normAutofit fontScale="62500" lnSpcReduction="20000"/>
          </a:bodyPr>
          <a:lstStyle/>
          <a:p>
            <a:pPr marL="0" indent="0" algn="ctr" fontAlgn="base">
              <a:lnSpc>
                <a:spcPct val="120000"/>
              </a:lnSpc>
              <a:spcAft>
                <a:spcPts val="0"/>
              </a:spcAft>
              <a:buNone/>
            </a:pPr>
            <a:r>
              <a:rPr lang="en-US" b="1" i="1" u="sng" kern="1800" dirty="0">
                <a:latin typeface="Times New Roman"/>
                <a:ea typeface="Times New Roman"/>
                <a:cs typeface="Times New Roman"/>
              </a:rPr>
              <a:t>School education gateway</a:t>
            </a:r>
            <a:endParaRPr lang="el-GR" sz="2800" dirty="0">
              <a:ea typeface="Calibri"/>
              <a:cs typeface="Times New Roman"/>
            </a:endParaRPr>
          </a:p>
          <a:p>
            <a:pPr lvl="0" fontAlgn="base">
              <a:lnSpc>
                <a:spcPct val="120000"/>
              </a:lnSpc>
              <a:buFont typeface="Symbol"/>
              <a:buChar char=""/>
            </a:pPr>
            <a:r>
              <a:rPr lang="en-US" b="1" kern="1800" dirty="0">
                <a:solidFill>
                  <a:srgbClr val="F17D00"/>
                </a:solidFill>
                <a:latin typeface="Times New Roman"/>
                <a:ea typeface="Times New Roman"/>
                <a:cs typeface="Times New Roman"/>
              </a:rPr>
              <a:t>Building School-Based Learning Communities for MOOC-Based Learning</a:t>
            </a:r>
            <a:endParaRPr lang="el-GR" sz="2800" dirty="0">
              <a:ea typeface="Calibri"/>
              <a:cs typeface="Times New Roman"/>
            </a:endParaRPr>
          </a:p>
          <a:p>
            <a:pPr lvl="0" fontAlgn="base">
              <a:lnSpc>
                <a:spcPct val="120000"/>
              </a:lnSpc>
              <a:buFont typeface="Symbol"/>
              <a:buChar char=""/>
            </a:pPr>
            <a:r>
              <a:rPr lang="en-US" b="1" kern="1800" dirty="0">
                <a:solidFill>
                  <a:srgbClr val="F17D00"/>
                </a:solidFill>
                <a:latin typeface="Times New Roman"/>
                <a:ea typeface="Times New Roman"/>
                <a:cs typeface="Times New Roman"/>
              </a:rPr>
              <a:t>Five Strategies for Learning Online</a:t>
            </a:r>
            <a:endParaRPr lang="el-GR" sz="2800" dirty="0">
              <a:ea typeface="Calibri"/>
              <a:cs typeface="Times New Roman"/>
            </a:endParaRPr>
          </a:p>
          <a:p>
            <a:pPr>
              <a:lnSpc>
                <a:spcPct val="120000"/>
              </a:lnSpc>
              <a:spcAft>
                <a:spcPts val="1000"/>
              </a:spcAft>
            </a:pPr>
            <a:r>
              <a:rPr lang="el-GR" sz="2800" dirty="0">
                <a:ea typeface="Calibri"/>
                <a:cs typeface="Times New Roman"/>
              </a:rPr>
              <a:t>Διαθέσιμα στο </a:t>
            </a:r>
            <a:r>
              <a:rPr lang="en-US" sz="2800" u="sng" dirty="0">
                <a:solidFill>
                  <a:srgbClr val="0000FF"/>
                </a:solidFill>
                <a:ea typeface="Calibri"/>
                <a:cs typeface="Times New Roman"/>
                <a:hlinkClick r:id="rId2"/>
              </a:rPr>
              <a:t>https</a:t>
            </a:r>
            <a:r>
              <a:rPr lang="el-GR" sz="2800" u="sng" dirty="0">
                <a:solidFill>
                  <a:srgbClr val="0000FF"/>
                </a:solidFill>
                <a:ea typeface="Calibri"/>
                <a:cs typeface="Times New Roman"/>
                <a:hlinkClick r:id="rId2"/>
              </a:rPr>
              <a:t>://</a:t>
            </a:r>
            <a:r>
              <a:rPr lang="en-US" sz="2800" u="sng" dirty="0">
                <a:solidFill>
                  <a:srgbClr val="0000FF"/>
                </a:solidFill>
                <a:ea typeface="Calibri"/>
                <a:cs typeface="Times New Roman"/>
                <a:hlinkClick r:id="rId2"/>
              </a:rPr>
              <a:t>www</a:t>
            </a:r>
            <a:r>
              <a:rPr lang="el-GR" sz="2800" u="sng" dirty="0">
                <a:solidFill>
                  <a:srgbClr val="0000FF"/>
                </a:solidFill>
                <a:ea typeface="Calibri"/>
                <a:cs typeface="Times New Roman"/>
                <a:hlinkClick r:id="rId2"/>
              </a:rPr>
              <a:t>.</a:t>
            </a:r>
            <a:r>
              <a:rPr lang="en-US" sz="2800" u="sng" dirty="0" err="1">
                <a:solidFill>
                  <a:srgbClr val="0000FF"/>
                </a:solidFill>
                <a:ea typeface="Calibri"/>
                <a:cs typeface="Times New Roman"/>
                <a:hlinkClick r:id="rId2"/>
              </a:rPr>
              <a:t>schooleducationgateway</a:t>
            </a:r>
            <a:r>
              <a:rPr lang="el-GR" sz="2800" u="sng" dirty="0">
                <a:solidFill>
                  <a:srgbClr val="0000FF"/>
                </a:solidFill>
                <a:ea typeface="Calibri"/>
                <a:cs typeface="Times New Roman"/>
                <a:hlinkClick r:id="rId2"/>
              </a:rPr>
              <a:t>.</a:t>
            </a:r>
            <a:r>
              <a:rPr lang="en-US" sz="2800" u="sng" dirty="0" err="1">
                <a:solidFill>
                  <a:srgbClr val="0000FF"/>
                </a:solidFill>
                <a:ea typeface="Calibri"/>
                <a:cs typeface="Times New Roman"/>
                <a:hlinkClick r:id="rId2"/>
              </a:rPr>
              <a:t>eu</a:t>
            </a:r>
            <a:r>
              <a:rPr lang="el-GR" sz="2800" u="sng" dirty="0">
                <a:solidFill>
                  <a:srgbClr val="0000FF"/>
                </a:solidFill>
                <a:ea typeface="Calibri"/>
                <a:cs typeface="Times New Roman"/>
                <a:hlinkClick r:id="rId2"/>
              </a:rPr>
              <a:t>/</a:t>
            </a:r>
            <a:r>
              <a:rPr lang="en-US" sz="2800" u="sng" dirty="0" err="1">
                <a:solidFill>
                  <a:srgbClr val="0000FF"/>
                </a:solidFill>
                <a:ea typeface="Calibri"/>
                <a:cs typeface="Times New Roman"/>
                <a:hlinkClick r:id="rId2"/>
              </a:rPr>
              <a:t>en</a:t>
            </a:r>
            <a:r>
              <a:rPr lang="el-GR" sz="2800" u="sng" dirty="0">
                <a:solidFill>
                  <a:srgbClr val="0000FF"/>
                </a:solidFill>
                <a:ea typeface="Calibri"/>
                <a:cs typeface="Times New Roman"/>
                <a:hlinkClick r:id="rId2"/>
              </a:rPr>
              <a:t>/</a:t>
            </a:r>
            <a:r>
              <a:rPr lang="en-US" sz="2800" u="sng" dirty="0">
                <a:solidFill>
                  <a:srgbClr val="0000FF"/>
                </a:solidFill>
                <a:ea typeface="Calibri"/>
                <a:cs typeface="Times New Roman"/>
                <a:hlinkClick r:id="rId2"/>
              </a:rPr>
              <a:t>pub</a:t>
            </a:r>
            <a:r>
              <a:rPr lang="el-GR" sz="2800" u="sng" dirty="0">
                <a:solidFill>
                  <a:srgbClr val="0000FF"/>
                </a:solidFill>
                <a:ea typeface="Calibri"/>
                <a:cs typeface="Times New Roman"/>
                <a:hlinkClick r:id="rId2"/>
              </a:rPr>
              <a:t>/</a:t>
            </a:r>
            <a:r>
              <a:rPr lang="en-US" sz="2800" u="sng" dirty="0">
                <a:solidFill>
                  <a:srgbClr val="0000FF"/>
                </a:solidFill>
                <a:ea typeface="Calibri"/>
                <a:cs typeface="Times New Roman"/>
                <a:hlinkClick r:id="rId2"/>
              </a:rPr>
              <a:t>teacher</a:t>
            </a:r>
            <a:r>
              <a:rPr lang="el-GR" sz="2800" u="sng" dirty="0">
                <a:solidFill>
                  <a:srgbClr val="0000FF"/>
                </a:solidFill>
                <a:ea typeface="Calibri"/>
                <a:cs typeface="Times New Roman"/>
                <a:hlinkClick r:id="rId2"/>
              </a:rPr>
              <a:t>_</a:t>
            </a:r>
            <a:r>
              <a:rPr lang="en-US" sz="2800" u="sng" dirty="0">
                <a:solidFill>
                  <a:srgbClr val="0000FF"/>
                </a:solidFill>
                <a:ea typeface="Calibri"/>
                <a:cs typeface="Times New Roman"/>
                <a:hlinkClick r:id="rId2"/>
              </a:rPr>
              <a:t>academy</a:t>
            </a:r>
            <a:r>
              <a:rPr lang="el-GR" sz="2800" u="sng" dirty="0">
                <a:solidFill>
                  <a:srgbClr val="0000FF"/>
                </a:solidFill>
                <a:ea typeface="Calibri"/>
                <a:cs typeface="Times New Roman"/>
                <a:hlinkClick r:id="rId2"/>
              </a:rPr>
              <a:t>.</a:t>
            </a:r>
            <a:r>
              <a:rPr lang="en-US" sz="2800" u="sng" dirty="0" err="1">
                <a:solidFill>
                  <a:srgbClr val="0000FF"/>
                </a:solidFill>
                <a:ea typeface="Calibri"/>
                <a:cs typeface="Times New Roman"/>
                <a:hlinkClick r:id="rId2"/>
              </a:rPr>
              <a:t>htm</a:t>
            </a:r>
            <a:endParaRPr lang="el-GR" sz="2800" dirty="0">
              <a:ea typeface="Calibri"/>
              <a:cs typeface="Times New Roman"/>
            </a:endParaRPr>
          </a:p>
          <a:p>
            <a:pPr fontAlgn="base">
              <a:lnSpc>
                <a:spcPct val="120000"/>
              </a:lnSpc>
              <a:spcAft>
                <a:spcPts val="0"/>
              </a:spcAft>
            </a:pPr>
            <a:r>
              <a:rPr lang="el-GR" b="1" i="1" kern="1800" dirty="0">
                <a:solidFill>
                  <a:srgbClr val="F17D00"/>
                </a:solidFill>
                <a:latin typeface="Times New Roman"/>
                <a:ea typeface="Times New Roman"/>
                <a:cs typeface="Times New Roman"/>
              </a:rPr>
              <a:t> </a:t>
            </a:r>
            <a:endParaRPr lang="el-GR" sz="2800" dirty="0">
              <a:ea typeface="Calibri"/>
              <a:cs typeface="Times New Roman"/>
            </a:endParaRPr>
          </a:p>
          <a:p>
            <a:pPr marL="0" indent="0" algn="ctr" fontAlgn="base">
              <a:lnSpc>
                <a:spcPct val="120000"/>
              </a:lnSpc>
              <a:spcAft>
                <a:spcPts val="0"/>
              </a:spcAft>
              <a:buNone/>
            </a:pPr>
            <a:r>
              <a:rPr lang="en-US" b="1" i="1" u="sng" kern="1800" dirty="0">
                <a:latin typeface="Times New Roman"/>
                <a:ea typeface="Times New Roman"/>
                <a:cs typeface="Times New Roman"/>
              </a:rPr>
              <a:t>European </a:t>
            </a:r>
            <a:r>
              <a:rPr lang="en-US" b="1" i="1" u="sng" kern="1800" dirty="0" err="1">
                <a:latin typeface="Times New Roman"/>
                <a:ea typeface="Times New Roman"/>
                <a:cs typeface="Times New Roman"/>
              </a:rPr>
              <a:t>schoolnet</a:t>
            </a:r>
            <a:r>
              <a:rPr lang="en-US" b="1" i="1" u="sng" kern="1800" dirty="0">
                <a:latin typeface="Times New Roman"/>
                <a:ea typeface="Times New Roman"/>
                <a:cs typeface="Times New Roman"/>
              </a:rPr>
              <a:t> academy</a:t>
            </a:r>
            <a:endParaRPr lang="el-GR" sz="2800" dirty="0">
              <a:ea typeface="Calibri"/>
              <a:cs typeface="Times New Roman"/>
            </a:endParaRPr>
          </a:p>
          <a:p>
            <a:pPr lvl="0" fontAlgn="base">
              <a:lnSpc>
                <a:spcPct val="120000"/>
              </a:lnSpc>
              <a:buFont typeface="Symbol"/>
              <a:buChar char=""/>
            </a:pPr>
            <a:r>
              <a:rPr lang="en-US" b="1" kern="1800" dirty="0">
                <a:solidFill>
                  <a:srgbClr val="F17D00"/>
                </a:solidFill>
                <a:latin typeface="Times New Roman"/>
                <a:ea typeface="Times New Roman"/>
                <a:cs typeface="Times New Roman"/>
              </a:rPr>
              <a:t>Terra Mission MOOC: Teaching Sustainability for Action</a:t>
            </a:r>
            <a:endParaRPr lang="el-GR" sz="2800" dirty="0">
              <a:ea typeface="Calibri"/>
              <a:cs typeface="Times New Roman"/>
            </a:endParaRPr>
          </a:p>
          <a:p>
            <a:pPr lvl="0" fontAlgn="base">
              <a:lnSpc>
                <a:spcPct val="120000"/>
              </a:lnSpc>
              <a:buFont typeface="Symbol"/>
              <a:buChar char=""/>
            </a:pPr>
            <a:r>
              <a:rPr lang="en-US" b="1" kern="1800" dirty="0">
                <a:solidFill>
                  <a:srgbClr val="F17D00"/>
                </a:solidFill>
                <a:latin typeface="Times New Roman"/>
                <a:ea typeface="Times New Roman"/>
                <a:cs typeface="Times New Roman"/>
              </a:rPr>
              <a:t>Active Learning and Innovative Teaching in Flexible Learning Spaces</a:t>
            </a:r>
            <a:endParaRPr lang="el-GR" sz="2800" dirty="0">
              <a:ea typeface="Calibri"/>
              <a:cs typeface="Times New Roman"/>
            </a:endParaRPr>
          </a:p>
          <a:p>
            <a:pPr fontAlgn="base">
              <a:lnSpc>
                <a:spcPct val="120000"/>
              </a:lnSpc>
              <a:spcAft>
                <a:spcPts val="0"/>
              </a:spcAft>
            </a:pPr>
            <a:r>
              <a:rPr lang="en-US" b="1" kern="1800" dirty="0">
                <a:solidFill>
                  <a:srgbClr val="F17D00"/>
                </a:solidFill>
                <a:latin typeface="Times New Roman"/>
                <a:ea typeface="Times New Roman"/>
                <a:cs typeface="Times New Roman"/>
              </a:rPr>
              <a:t>Digital Education with Cultural Heritage Rerun</a:t>
            </a:r>
            <a:endParaRPr lang="el-GR" sz="2800" dirty="0">
              <a:ea typeface="Calibri"/>
              <a:cs typeface="Times New Roman"/>
            </a:endParaRPr>
          </a:p>
          <a:p>
            <a:pPr>
              <a:lnSpc>
                <a:spcPct val="120000"/>
              </a:lnSpc>
              <a:spcAft>
                <a:spcPts val="1000"/>
              </a:spcAft>
            </a:pPr>
            <a:r>
              <a:rPr lang="el-GR" sz="2800" dirty="0">
                <a:ea typeface="Calibri"/>
                <a:cs typeface="Times New Roman"/>
              </a:rPr>
              <a:t>Διαθέσιμα στο </a:t>
            </a:r>
            <a:r>
              <a:rPr lang="en-US" sz="2800" u="sng" dirty="0">
                <a:solidFill>
                  <a:srgbClr val="0000FF"/>
                </a:solidFill>
                <a:ea typeface="Calibri"/>
                <a:cs typeface="Times New Roman"/>
                <a:hlinkClick r:id="rId3"/>
              </a:rPr>
              <a:t>https</a:t>
            </a:r>
            <a:r>
              <a:rPr lang="el-GR" sz="2800" u="sng" dirty="0">
                <a:solidFill>
                  <a:srgbClr val="0000FF"/>
                </a:solidFill>
                <a:ea typeface="Calibri"/>
                <a:cs typeface="Times New Roman"/>
                <a:hlinkClick r:id="rId3"/>
              </a:rPr>
              <a:t>://</a:t>
            </a:r>
            <a:r>
              <a:rPr lang="en-US" sz="2800" u="sng" dirty="0">
                <a:solidFill>
                  <a:srgbClr val="0000FF"/>
                </a:solidFill>
                <a:ea typeface="Calibri"/>
                <a:cs typeface="Times New Roman"/>
                <a:hlinkClick r:id="rId3"/>
              </a:rPr>
              <a:t>www</a:t>
            </a:r>
            <a:r>
              <a:rPr lang="el-GR" sz="2800" u="sng" dirty="0">
                <a:solidFill>
                  <a:srgbClr val="0000FF"/>
                </a:solidFill>
                <a:ea typeface="Calibri"/>
                <a:cs typeface="Times New Roman"/>
                <a:hlinkClick r:id="rId3"/>
              </a:rPr>
              <a:t>.</a:t>
            </a:r>
            <a:r>
              <a:rPr lang="en-US" sz="2800" u="sng" dirty="0" err="1">
                <a:solidFill>
                  <a:srgbClr val="0000FF"/>
                </a:solidFill>
                <a:ea typeface="Calibri"/>
                <a:cs typeface="Times New Roman"/>
                <a:hlinkClick r:id="rId3"/>
              </a:rPr>
              <a:t>europeanschoolnetacademy</a:t>
            </a:r>
            <a:r>
              <a:rPr lang="el-GR" sz="2800" u="sng" dirty="0">
                <a:solidFill>
                  <a:srgbClr val="0000FF"/>
                </a:solidFill>
                <a:ea typeface="Calibri"/>
                <a:cs typeface="Times New Roman"/>
                <a:hlinkClick r:id="rId3"/>
              </a:rPr>
              <a:t>.</a:t>
            </a:r>
            <a:r>
              <a:rPr lang="en-US" sz="2800" u="sng" dirty="0" err="1">
                <a:solidFill>
                  <a:srgbClr val="0000FF"/>
                </a:solidFill>
                <a:ea typeface="Calibri"/>
                <a:cs typeface="Times New Roman"/>
                <a:hlinkClick r:id="rId3"/>
              </a:rPr>
              <a:t>eu</a:t>
            </a:r>
            <a:r>
              <a:rPr lang="el-GR" sz="2800" u="sng" dirty="0">
                <a:solidFill>
                  <a:srgbClr val="0000FF"/>
                </a:solidFill>
                <a:ea typeface="Calibri"/>
                <a:cs typeface="Times New Roman"/>
                <a:hlinkClick r:id="rId3"/>
              </a:rPr>
              <a:t>/</a:t>
            </a:r>
            <a:r>
              <a:rPr lang="en-US" sz="2800" u="sng" dirty="0">
                <a:solidFill>
                  <a:srgbClr val="0000FF"/>
                </a:solidFill>
                <a:ea typeface="Calibri"/>
                <a:cs typeface="Times New Roman"/>
                <a:hlinkClick r:id="rId3"/>
              </a:rPr>
              <a:t>courses</a:t>
            </a:r>
            <a:endParaRPr lang="el-GR" sz="2800" dirty="0">
              <a:ea typeface="Calibri"/>
              <a:cs typeface="Times New Roman"/>
            </a:endParaRPr>
          </a:p>
          <a:p>
            <a:pPr>
              <a:lnSpc>
                <a:spcPct val="120000"/>
              </a:lnSpc>
            </a:pPr>
            <a:endParaRPr lang="el-GR" dirty="0"/>
          </a:p>
        </p:txBody>
      </p:sp>
    </p:spTree>
    <p:extLst>
      <p:ext uri="{BB962C8B-B14F-4D97-AF65-F5344CB8AC3E}">
        <p14:creationId xmlns:p14="http://schemas.microsoft.com/office/powerpoint/2010/main" xmlns="" val="2926834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600200"/>
            <a:ext cx="8867328" cy="4525963"/>
          </a:xfrm>
        </p:spPr>
        <p:txBody>
          <a:bodyPr/>
          <a:lstStyle/>
          <a:p>
            <a:pPr marR="51340" algn="ctr"/>
            <a:r>
              <a:rPr lang="en-US" b="1" i="0" u="sng" strike="noStrike" baseline="0" dirty="0" smtClean="0">
                <a:solidFill>
                  <a:srgbClr val="000000"/>
                </a:solidFill>
                <a:latin typeface="Arial"/>
              </a:rPr>
              <a:t>www.schooleducationgateway.eu </a:t>
            </a:r>
            <a:endParaRPr lang="en-US" b="0" i="0" u="sng" strike="noStrike" baseline="0" dirty="0" smtClean="0">
              <a:solidFill>
                <a:srgbClr val="000000"/>
              </a:solidFill>
              <a:latin typeface="Arial"/>
            </a:endParaRPr>
          </a:p>
          <a:p>
            <a:pPr marR="0" algn="ctr"/>
            <a:r>
              <a:rPr lang="en-US" b="0" i="0" u="sng" strike="noStrike" baseline="0" dirty="0" smtClean="0">
                <a:solidFill>
                  <a:srgbClr val="000000"/>
                </a:solidFill>
                <a:latin typeface="Arial"/>
                <a:hlinkClick r:id="rId2"/>
              </a:rPr>
              <a:t>support@schooleducationgateway.eu</a:t>
            </a:r>
            <a:endParaRPr lang="el-GR" b="0" i="0" u="sng" strike="noStrike" baseline="0" dirty="0" smtClean="0">
              <a:solidFill>
                <a:srgbClr val="000000"/>
              </a:solidFill>
              <a:latin typeface="Arial"/>
            </a:endParaRPr>
          </a:p>
          <a:p>
            <a:pPr lvl="0"/>
            <a:r>
              <a:rPr lang="el-GR" sz="2200" b="1" dirty="0">
                <a:solidFill>
                  <a:srgbClr val="000000"/>
                </a:solidFill>
              </a:rPr>
              <a:t>Το </a:t>
            </a:r>
            <a:r>
              <a:rPr lang="en-US" sz="2200" b="1" dirty="0" smtClean="0">
                <a:solidFill>
                  <a:srgbClr val="000000"/>
                </a:solidFill>
              </a:rPr>
              <a:t>School Education Gateway</a:t>
            </a:r>
            <a:r>
              <a:rPr lang="en-US" sz="2200" b="1" dirty="0">
                <a:solidFill>
                  <a:srgbClr val="000000"/>
                </a:solidFill>
              </a:rPr>
              <a:t> </a:t>
            </a:r>
            <a:r>
              <a:rPr lang="el-GR" sz="2200" b="1" dirty="0" smtClean="0">
                <a:solidFill>
                  <a:srgbClr val="000000"/>
                </a:solidFill>
              </a:rPr>
              <a:t>στα </a:t>
            </a:r>
            <a:r>
              <a:rPr lang="el-GR" sz="2200" b="1" dirty="0">
                <a:solidFill>
                  <a:srgbClr val="000000"/>
                </a:solidFill>
              </a:rPr>
              <a:t>Μέσα Κοινωνικής Δικτύωσης:</a:t>
            </a:r>
            <a:endParaRPr lang="el-GR" sz="2200" dirty="0">
              <a:solidFill>
                <a:srgbClr val="000000"/>
              </a:solidFill>
            </a:endParaRPr>
          </a:p>
          <a:p>
            <a:pPr marR="0" algn="ctr"/>
            <a:endParaRPr lang="en-US" b="0" i="0" u="sng" strike="noStrike" baseline="0" dirty="0" smtClean="0">
              <a:solidFill>
                <a:srgbClr val="000000"/>
              </a:solidFill>
              <a:latin typeface="Arial"/>
            </a:endParaRPr>
          </a:p>
          <a:p>
            <a:pPr marL="457200" marR="81600" lvl="1" indent="0">
              <a:buNone/>
            </a:pPr>
            <a:r>
              <a:rPr lang="en-US" b="0" i="0" u="sng" strike="noStrike" baseline="0" dirty="0" smtClean="0">
                <a:solidFill>
                  <a:srgbClr val="000000"/>
                </a:solidFill>
                <a:latin typeface="Arial"/>
              </a:rPr>
              <a:t>/</a:t>
            </a:r>
            <a:r>
              <a:rPr lang="en-US" b="0" i="0" u="sng" strike="noStrike" baseline="0" dirty="0" err="1" smtClean="0">
                <a:solidFill>
                  <a:srgbClr val="000000"/>
                </a:solidFill>
                <a:latin typeface="Arial"/>
              </a:rPr>
              <a:t>EUErasmusPlusProgramme</a:t>
            </a:r>
            <a:endParaRPr lang="en-US" b="0" i="0" u="sng" strike="noStrike" baseline="0" dirty="0" smtClean="0">
              <a:solidFill>
                <a:srgbClr val="000000"/>
              </a:solidFill>
              <a:latin typeface="Arial"/>
            </a:endParaRPr>
          </a:p>
          <a:p>
            <a:pPr marL="457200" marR="32670" lvl="1" indent="0">
              <a:buNone/>
            </a:pPr>
            <a:r>
              <a:rPr lang="en-US" b="0" i="0" u="sng" strike="noStrike" baseline="0" dirty="0" smtClean="0">
                <a:solidFill>
                  <a:srgbClr val="000000"/>
                </a:solidFill>
                <a:latin typeface="Arial"/>
              </a:rPr>
              <a:t>#</a:t>
            </a:r>
            <a:r>
              <a:rPr lang="en-US" b="0" i="0" u="sng" strike="noStrike" baseline="0" dirty="0" err="1" smtClean="0">
                <a:solidFill>
                  <a:srgbClr val="000000"/>
                </a:solidFill>
                <a:latin typeface="Arial"/>
              </a:rPr>
              <a:t>EdGateway</a:t>
            </a:r>
            <a:r>
              <a:rPr lang="en-US" b="0" i="0" u="sng" strike="noStrike" baseline="0" dirty="0" smtClean="0">
                <a:solidFill>
                  <a:srgbClr val="000000"/>
                </a:solidFill>
                <a:latin typeface="Arial"/>
              </a:rPr>
              <a:t> / #</a:t>
            </a:r>
            <a:r>
              <a:rPr lang="en-US" b="0" i="0" u="sng" strike="noStrike" baseline="0" dirty="0" err="1" smtClean="0">
                <a:solidFill>
                  <a:srgbClr val="000000"/>
                </a:solidFill>
                <a:latin typeface="Arial"/>
              </a:rPr>
              <a:t>EUteacheracademy</a:t>
            </a:r>
            <a:r>
              <a:rPr lang="en-US" b="0" i="0" u="sng" strike="noStrike" baseline="0" dirty="0" smtClean="0">
                <a:solidFill>
                  <a:srgbClr val="000000"/>
                </a:solidFill>
                <a:latin typeface="Arial"/>
              </a:rPr>
              <a:t> / @</a:t>
            </a:r>
            <a:r>
              <a:rPr lang="en-US" b="0" i="0" u="sng" strike="noStrike" baseline="0" dirty="0" err="1" smtClean="0">
                <a:solidFill>
                  <a:srgbClr val="000000"/>
                </a:solidFill>
                <a:latin typeface="Arial"/>
              </a:rPr>
              <a:t>EUErasmusPlus</a:t>
            </a:r>
            <a:endParaRPr lang="en-US" b="0" i="0" u="sng" strike="noStrike" baseline="0" dirty="0" smtClean="0">
              <a:solidFill>
                <a:srgbClr val="000000"/>
              </a:solidFill>
              <a:latin typeface="Arial"/>
            </a:endParaRPr>
          </a:p>
          <a:p>
            <a:pPr marR="106250"/>
            <a:r>
              <a:rPr lang="el-GR" b="0" i="0" u="sng" strike="noStrike" baseline="0" dirty="0" smtClean="0">
                <a:solidFill>
                  <a:srgbClr val="000000"/>
                </a:solidFill>
                <a:latin typeface="Arial"/>
              </a:rPr>
              <a:t> </a:t>
            </a:r>
            <a:r>
              <a:rPr lang="en-US" b="0" i="0" u="sng" strike="noStrike" baseline="0" dirty="0" err="1" smtClean="0">
                <a:solidFill>
                  <a:srgbClr val="000000"/>
                </a:solidFill>
                <a:latin typeface="Arial"/>
              </a:rPr>
              <a:t>schoolgateway</a:t>
            </a:r>
            <a:endParaRPr lang="el-GR"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2900" y="3798468"/>
            <a:ext cx="485775"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29443" y="4409306"/>
            <a:ext cx="485775"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29443" y="5271059"/>
            <a:ext cx="523875" cy="485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Τίτλος 1"/>
          <p:cNvSpPr>
            <a:spLocks noGrp="1"/>
          </p:cNvSpPr>
          <p:nvPr>
            <p:ph type="title"/>
          </p:nvPr>
        </p:nvSpPr>
        <p:spPr/>
        <p:txBody>
          <a:bodyPr>
            <a:normAutofit fontScale="90000"/>
          </a:bodyPr>
          <a:lstStyle/>
          <a:p>
            <a:r>
              <a:rPr lang="el-GR" dirty="0" smtClean="0"/>
              <a:t>Πληροφορίες και μέσα Κοινωνικής δικτύωσης </a:t>
            </a:r>
            <a:endParaRPr lang="el-GR" dirty="0"/>
          </a:p>
        </p:txBody>
      </p:sp>
    </p:spTree>
    <p:extLst>
      <p:ext uri="{BB962C8B-B14F-4D97-AF65-F5344CB8AC3E}">
        <p14:creationId xmlns:p14="http://schemas.microsoft.com/office/powerpoint/2010/main" xmlns="" val="1122696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p:txBody>
          <a:bodyPr>
            <a:normAutofit fontScale="77500" lnSpcReduction="20000"/>
          </a:bodyPr>
          <a:lstStyle/>
          <a:p>
            <a:endParaRPr lang="el-GR" sz="2400" dirty="0">
              <a:solidFill>
                <a:srgbClr val="000000"/>
              </a:solidFill>
            </a:endParaRPr>
          </a:p>
          <a:p>
            <a:r>
              <a:rPr lang="el-GR" sz="2400" dirty="0">
                <a:solidFill>
                  <a:srgbClr val="000000"/>
                </a:solidFill>
              </a:rPr>
              <a:t> </a:t>
            </a:r>
            <a:r>
              <a:rPr lang="el-GR" sz="2400" dirty="0" err="1">
                <a:solidFill>
                  <a:srgbClr val="000000"/>
                </a:solidFill>
              </a:rPr>
              <a:t>Μαγγιώρος</a:t>
            </a:r>
            <a:r>
              <a:rPr lang="el-GR" sz="2400" dirty="0">
                <a:solidFill>
                  <a:srgbClr val="000000"/>
                </a:solidFill>
              </a:rPr>
              <a:t>, </a:t>
            </a:r>
            <a:r>
              <a:rPr lang="el-GR" sz="2400" dirty="0" smtClean="0">
                <a:solidFill>
                  <a:srgbClr val="000000"/>
                </a:solidFill>
              </a:rPr>
              <a:t>Κ. </a:t>
            </a:r>
            <a:r>
              <a:rPr lang="el-GR" sz="2400" dirty="0">
                <a:solidFill>
                  <a:srgbClr val="000000"/>
                </a:solidFill>
              </a:rPr>
              <a:t>(</a:t>
            </a:r>
            <a:r>
              <a:rPr lang="el-GR" sz="2400" dirty="0" smtClean="0">
                <a:solidFill>
                  <a:srgbClr val="000000"/>
                </a:solidFill>
              </a:rPr>
              <a:t>2016). </a:t>
            </a:r>
            <a:r>
              <a:rPr lang="el-GR" sz="2400" dirty="0" err="1" smtClean="0">
                <a:solidFill>
                  <a:srgbClr val="000000"/>
                </a:solidFill>
              </a:rPr>
              <a:t>School</a:t>
            </a:r>
            <a:r>
              <a:rPr lang="el-GR" sz="2400" dirty="0" smtClean="0">
                <a:solidFill>
                  <a:srgbClr val="000000"/>
                </a:solidFill>
              </a:rPr>
              <a:t> </a:t>
            </a:r>
            <a:r>
              <a:rPr lang="el-GR" sz="2400" dirty="0" err="1" smtClean="0">
                <a:solidFill>
                  <a:srgbClr val="000000"/>
                </a:solidFill>
              </a:rPr>
              <a:t>Education</a:t>
            </a:r>
            <a:r>
              <a:rPr lang="el-GR" sz="2400" dirty="0" smtClean="0">
                <a:solidFill>
                  <a:srgbClr val="000000"/>
                </a:solidFill>
              </a:rPr>
              <a:t> </a:t>
            </a:r>
            <a:r>
              <a:rPr lang="el-GR" sz="2400" dirty="0" err="1" smtClean="0">
                <a:solidFill>
                  <a:srgbClr val="000000"/>
                </a:solidFill>
              </a:rPr>
              <a:t>Gateway</a:t>
            </a:r>
            <a:r>
              <a:rPr lang="el-GR" sz="2400" dirty="0" smtClean="0">
                <a:solidFill>
                  <a:srgbClr val="000000"/>
                </a:solidFill>
              </a:rPr>
              <a:t>: Η διαδικτυακή πλατφόρμα της Ευρώπης για τη σχολική εκπαίδευση. Ανακτήθηκε από </a:t>
            </a:r>
            <a:r>
              <a:rPr lang="en-US" sz="2400" dirty="0" smtClean="0">
                <a:solidFill>
                  <a:srgbClr val="000000"/>
                </a:solidFill>
                <a:hlinkClick r:id="rId2"/>
              </a:rPr>
              <a:t>https://www.iky.gr/el/album-foto-erasmus-plus/item/download/3829_4ac39152e9bc84f327b85e0598a757d2</a:t>
            </a:r>
            <a:r>
              <a:rPr lang="en-US" sz="2400" dirty="0" smtClean="0">
                <a:solidFill>
                  <a:srgbClr val="000000"/>
                </a:solidFill>
              </a:rPr>
              <a:t> </a:t>
            </a:r>
            <a:r>
              <a:rPr lang="el-GR" sz="2400" dirty="0" smtClean="0">
                <a:solidFill>
                  <a:srgbClr val="000000"/>
                </a:solidFill>
              </a:rPr>
              <a:t>στις 21-1-2022. </a:t>
            </a:r>
          </a:p>
          <a:p>
            <a:endParaRPr lang="el-GR" sz="1200" dirty="0">
              <a:solidFill>
                <a:srgbClr val="000000"/>
              </a:solidFill>
            </a:endParaRPr>
          </a:p>
          <a:p>
            <a:r>
              <a:rPr lang="el-GR" sz="2400" dirty="0" smtClean="0">
                <a:solidFill>
                  <a:srgbClr val="000000"/>
                </a:solidFill>
              </a:rPr>
              <a:t>Παρασκευάς, Μ. (2018). Στρατηγική και δράσεις του </a:t>
            </a:r>
            <a:r>
              <a:rPr lang="el-GR" sz="2400" dirty="0" err="1" smtClean="0">
                <a:solidFill>
                  <a:srgbClr val="000000"/>
                </a:solidFill>
              </a:rPr>
              <a:t>eTwinning</a:t>
            </a:r>
            <a:r>
              <a:rPr lang="el-GR" sz="2400" dirty="0" smtClean="0">
                <a:solidFill>
                  <a:srgbClr val="000000"/>
                </a:solidFill>
              </a:rPr>
              <a:t> για την</a:t>
            </a:r>
            <a:r>
              <a:rPr lang="en-US" sz="2400" dirty="0" smtClean="0">
                <a:solidFill>
                  <a:srgbClr val="000000"/>
                </a:solidFill>
              </a:rPr>
              <a:t> </a:t>
            </a:r>
            <a:r>
              <a:rPr lang="el-GR" sz="2400" dirty="0" smtClean="0">
                <a:solidFill>
                  <a:srgbClr val="000000"/>
                </a:solidFill>
              </a:rPr>
              <a:t>καλλιέργεια των ψηφιακών δεξιοτήτων στην</a:t>
            </a:r>
            <a:r>
              <a:rPr lang="en-US" sz="2400" dirty="0" smtClean="0">
                <a:solidFill>
                  <a:srgbClr val="000000"/>
                </a:solidFill>
              </a:rPr>
              <a:t> </a:t>
            </a:r>
            <a:r>
              <a:rPr lang="el-GR" sz="2400" dirty="0" smtClean="0">
                <a:solidFill>
                  <a:srgbClr val="000000"/>
                </a:solidFill>
              </a:rPr>
              <a:t>ελληνική εκπαιδευτική κοινότητα»</a:t>
            </a:r>
            <a:r>
              <a:rPr lang="en-US" sz="2400" dirty="0" smtClean="0">
                <a:solidFill>
                  <a:srgbClr val="000000"/>
                </a:solidFill>
              </a:rPr>
              <a:t>. </a:t>
            </a:r>
            <a:r>
              <a:rPr lang="el-GR" sz="2400" dirty="0" smtClean="0">
                <a:solidFill>
                  <a:srgbClr val="000000"/>
                </a:solidFill>
              </a:rPr>
              <a:t>Εισήγηση στο Πανελλήνιο Συνέδριο </a:t>
            </a:r>
            <a:r>
              <a:rPr lang="el-GR" sz="2400" dirty="0" err="1" smtClean="0">
                <a:solidFill>
                  <a:srgbClr val="000000"/>
                </a:solidFill>
              </a:rPr>
              <a:t>Scientix</a:t>
            </a:r>
            <a:r>
              <a:rPr lang="el-GR" sz="2400" dirty="0" smtClean="0">
                <a:solidFill>
                  <a:srgbClr val="000000"/>
                </a:solidFill>
              </a:rPr>
              <a:t> για την εκπαίδευση STEM, 3 &amp; 4 Σεπτεμβρίου 2018. Ανακτήθηκε από </a:t>
            </a:r>
            <a:r>
              <a:rPr lang="en-US" sz="2400" dirty="0" smtClean="0">
                <a:solidFill>
                  <a:srgbClr val="000000"/>
                </a:solidFill>
                <a:hlinkClick r:id="rId3"/>
              </a:rPr>
              <a:t>https://scientix.ellak.gr/wp-content/uploads/sites/30/2018/09/eTwinning_Scientix_Conference.pdf</a:t>
            </a:r>
            <a:r>
              <a:rPr lang="el-GR" sz="2400" dirty="0" smtClean="0">
                <a:solidFill>
                  <a:srgbClr val="000000"/>
                </a:solidFill>
              </a:rPr>
              <a:t> στις 21-1-2022. </a:t>
            </a:r>
          </a:p>
          <a:p>
            <a:endParaRPr lang="el-GR" sz="2400" dirty="0">
              <a:solidFill>
                <a:srgbClr val="000000"/>
              </a:solidFill>
            </a:endParaRPr>
          </a:p>
          <a:p>
            <a:r>
              <a:rPr lang="el-GR" sz="2400" dirty="0" err="1" smtClean="0">
                <a:solidFill>
                  <a:srgbClr val="000000"/>
                </a:solidFill>
              </a:rPr>
              <a:t>eTwinning</a:t>
            </a:r>
            <a:r>
              <a:rPr lang="el-GR" sz="2400" dirty="0" smtClean="0">
                <a:solidFill>
                  <a:srgbClr val="000000"/>
                </a:solidFill>
              </a:rPr>
              <a:t> </a:t>
            </a:r>
            <a:r>
              <a:rPr lang="en-US" sz="2400" dirty="0" smtClean="0">
                <a:solidFill>
                  <a:srgbClr val="000000"/>
                </a:solidFill>
              </a:rPr>
              <a:t>Portal</a:t>
            </a:r>
            <a:r>
              <a:rPr lang="el-GR" sz="2400" dirty="0" smtClean="0">
                <a:solidFill>
                  <a:srgbClr val="000000"/>
                </a:solidFill>
              </a:rPr>
              <a:t>: η κοινότητα για τα σχολεία στην Ευρώπη. Ανακτήθηκε από </a:t>
            </a:r>
            <a:r>
              <a:rPr lang="en-US" sz="2400" dirty="0" smtClean="0">
                <a:solidFill>
                  <a:srgbClr val="000000"/>
                </a:solidFill>
                <a:hlinkClick r:id="rId4"/>
              </a:rPr>
              <a:t>https://www.schooleducationgateway.eu/el/pub/resources/tutorials/etwinning--the-largest-commun.htm</a:t>
            </a:r>
            <a:r>
              <a:rPr lang="el-GR" sz="2400" dirty="0" smtClean="0">
                <a:solidFill>
                  <a:srgbClr val="000000"/>
                </a:solidFill>
                <a:hlinkClick r:id="rId4"/>
              </a:rPr>
              <a:t> στις 21-1-2022</a:t>
            </a:r>
            <a:r>
              <a:rPr lang="el-GR" sz="2400" dirty="0" smtClean="0">
                <a:solidFill>
                  <a:srgbClr val="000000"/>
                </a:solidFill>
              </a:rPr>
              <a:t>. </a:t>
            </a:r>
            <a:endParaRPr lang="el-GR" sz="2400" dirty="0">
              <a:solidFill>
                <a:srgbClr val="000000"/>
              </a:solidFill>
            </a:endParaRPr>
          </a:p>
        </p:txBody>
      </p:sp>
    </p:spTree>
    <p:extLst>
      <p:ext uri="{BB962C8B-B14F-4D97-AF65-F5344CB8AC3E}">
        <p14:creationId xmlns:p14="http://schemas.microsoft.com/office/powerpoint/2010/main" xmlns="" val="2607767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7304" y="900939"/>
            <a:ext cx="8229600" cy="1143000"/>
          </a:xfrm>
        </p:spPr>
        <p:txBody>
          <a:bodyPr/>
          <a:lstStyle/>
          <a:p>
            <a:r>
              <a:rPr lang="el-GR" dirty="0" smtClean="0"/>
              <a:t>Ευχαριστώ για τον χρόνο σας! </a:t>
            </a:r>
            <a:endParaRPr lang="el-G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95536" y="2780928"/>
            <a:ext cx="5715000" cy="381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43877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solidFill>
                  <a:srgbClr val="1C4054"/>
                </a:solidFill>
                <a:effectLst/>
                <a:latin typeface="Noto Serif"/>
              </a:rPr>
              <a:t>Τι είναι το </a:t>
            </a:r>
            <a:r>
              <a:rPr lang="el-GR" b="1" dirty="0" err="1" smtClean="0">
                <a:solidFill>
                  <a:srgbClr val="1C4054"/>
                </a:solidFill>
                <a:effectLst/>
                <a:latin typeface="Noto Serif"/>
              </a:rPr>
              <a:t>eTwinning</a:t>
            </a:r>
            <a:r>
              <a:rPr lang="el-GR" b="1" dirty="0" smtClean="0">
                <a:solidFill>
                  <a:srgbClr val="1C4054"/>
                </a:solidFill>
                <a:effectLst/>
                <a:latin typeface="Noto Serif"/>
              </a:rPr>
              <a:t>;</a:t>
            </a:r>
            <a:br>
              <a:rPr lang="el-GR" b="1" dirty="0" smtClean="0">
                <a:solidFill>
                  <a:srgbClr val="1C4054"/>
                </a:solidFill>
                <a:effectLst/>
                <a:latin typeface="Noto Serif"/>
              </a:rPr>
            </a:br>
            <a:endParaRPr lang="el-GR" dirty="0"/>
          </a:p>
        </p:txBody>
      </p:sp>
      <p:sp>
        <p:nvSpPr>
          <p:cNvPr id="3" name="Θέση περιεχομένου 2"/>
          <p:cNvSpPr>
            <a:spLocks noGrp="1"/>
          </p:cNvSpPr>
          <p:nvPr>
            <p:ph idx="1"/>
          </p:nvPr>
        </p:nvSpPr>
        <p:spPr>
          <a:xfrm>
            <a:off x="2699792" y="980728"/>
            <a:ext cx="6444208" cy="5145435"/>
          </a:xfrm>
        </p:spPr>
        <p:txBody>
          <a:bodyPr>
            <a:noAutofit/>
          </a:bodyPr>
          <a:lstStyle/>
          <a:p>
            <a:pPr marL="0" indent="0" algn="ctr" fontAlgn="base">
              <a:buNone/>
            </a:pPr>
            <a:r>
              <a:rPr lang="el-GR" sz="1800" b="1" dirty="0" smtClean="0">
                <a:solidFill>
                  <a:srgbClr val="69665E"/>
                </a:solidFill>
                <a:effectLst/>
                <a:latin typeface="Noto Sans"/>
              </a:rPr>
              <a:t>Το </a:t>
            </a:r>
            <a:r>
              <a:rPr lang="el-GR" sz="1800" b="1" u="sng" dirty="0" err="1" smtClean="0">
                <a:solidFill>
                  <a:srgbClr val="1C4054"/>
                </a:solidFill>
                <a:effectLst/>
                <a:latin typeface="inherit"/>
                <a:hlinkClick r:id="rId2"/>
              </a:rPr>
              <a:t>eTwinning</a:t>
            </a:r>
            <a:r>
              <a:rPr lang="el-GR" sz="1800" b="1" dirty="0" smtClean="0">
                <a:solidFill>
                  <a:srgbClr val="69665E"/>
                </a:solidFill>
                <a:effectLst/>
                <a:latin typeface="Noto Sans"/>
              </a:rPr>
              <a:t> είναι η κοινότητα για τα σχολεία στην Ευρώπη</a:t>
            </a:r>
            <a:r>
              <a:rPr lang="el-GR" sz="1800" b="0" dirty="0" smtClean="0">
                <a:solidFill>
                  <a:srgbClr val="69665E"/>
                </a:solidFill>
                <a:effectLst/>
                <a:latin typeface="Noto Sans"/>
              </a:rPr>
              <a:t>. </a:t>
            </a:r>
          </a:p>
          <a:p>
            <a:pPr fontAlgn="base"/>
            <a:r>
              <a:rPr lang="el-GR" sz="1800" b="0" dirty="0" smtClean="0">
                <a:solidFill>
                  <a:srgbClr val="69665E"/>
                </a:solidFill>
                <a:effectLst/>
                <a:latin typeface="Noto Sans"/>
              </a:rPr>
              <a:t>Το </a:t>
            </a:r>
            <a:r>
              <a:rPr lang="el-GR" sz="1800" b="0" dirty="0" err="1" smtClean="0">
                <a:solidFill>
                  <a:srgbClr val="69665E"/>
                </a:solidFill>
                <a:effectLst/>
                <a:latin typeface="Noto Sans"/>
              </a:rPr>
              <a:t>eTwinning</a:t>
            </a:r>
            <a:r>
              <a:rPr lang="el-GR" sz="1800" dirty="0" smtClean="0">
                <a:solidFill>
                  <a:srgbClr val="69665E"/>
                </a:solidFill>
                <a:latin typeface="Noto Sans"/>
              </a:rPr>
              <a:t>: </a:t>
            </a:r>
          </a:p>
          <a:p>
            <a:pPr fontAlgn="base">
              <a:buFont typeface="Wingdings" pitchFamily="2" charset="2"/>
              <a:buChar char="Ø"/>
            </a:pPr>
            <a:r>
              <a:rPr lang="el-GR" sz="1800" b="0" dirty="0" smtClean="0">
                <a:solidFill>
                  <a:srgbClr val="69665E"/>
                </a:solidFill>
                <a:effectLst/>
                <a:latin typeface="Noto Sans"/>
              </a:rPr>
              <a:t>προσφέρει μια πλατφόρμα για προσωπικό (εκπαιδευτικούς, διευθυντές, κ.λπ.) που εργάζεται σε κάποιο σχολείο μίας από τις συνεργαζόμενες Ευρωπαϊκές χώρες, ώστε να συμμετέχουν, να επικοινωνούν, να συνεργάζονται, να εκπονούν έργα, να μοιράζονται και, εν ολίγοις, να αισθανθούν κομμάτι της κοινότητας μάθησης στην Ευρώπη.</a:t>
            </a:r>
          </a:p>
          <a:p>
            <a:pPr fontAlgn="base">
              <a:buFont typeface="Wingdings" pitchFamily="2" charset="2"/>
              <a:buChar char="Ø"/>
            </a:pPr>
            <a:r>
              <a:rPr lang="el-GR" sz="1800" b="0" dirty="0" smtClean="0">
                <a:solidFill>
                  <a:srgbClr val="69665E"/>
                </a:solidFill>
                <a:effectLst/>
                <a:latin typeface="Noto Sans"/>
              </a:rPr>
              <a:t>προάγει τη συνεργασία μεταξύ των σχολείων στην Ευρώπη μέσω της χρήσης των Τεχνολογιών Πληροφόρησης και Επικοινωνίας (ΤΠΕ), παρέχοντας υποστήριξη, εργαλεία και υπηρεσίες για σχολεία. </a:t>
            </a:r>
          </a:p>
          <a:p>
            <a:pPr fontAlgn="base">
              <a:buFont typeface="Wingdings" pitchFamily="2" charset="2"/>
              <a:buChar char="Ø"/>
            </a:pPr>
            <a:r>
              <a:rPr lang="el-GR" sz="1800" b="0" dirty="0" smtClean="0">
                <a:solidFill>
                  <a:srgbClr val="69665E"/>
                </a:solidFill>
                <a:effectLst/>
                <a:latin typeface="Noto Sans"/>
              </a:rPr>
              <a:t>προσφέρει ευκαιρίες δωρεάν και συνεχούς επαγγελματικής ανάπτυξης μέσω διαδικτύου για εκπαιδευτικούς. </a:t>
            </a:r>
          </a:p>
          <a:p>
            <a:pPr marL="0" lvl="0" indent="0" algn="ctr" fontAlgn="base">
              <a:spcBef>
                <a:spcPct val="0"/>
              </a:spcBef>
              <a:spcAft>
                <a:spcPct val="0"/>
              </a:spcAft>
              <a:buNone/>
            </a:pPr>
            <a:r>
              <a:rPr lang="el-GR" sz="1800" dirty="0" smtClean="0"/>
              <a:t/>
            </a:r>
            <a:br>
              <a:rPr lang="el-GR" sz="1800" dirty="0" smtClean="0"/>
            </a:br>
            <a:endParaRPr lang="el-GR" sz="1800" dirty="0"/>
          </a:p>
        </p:txBody>
      </p:sp>
      <p:sp>
        <p:nvSpPr>
          <p:cNvPr id="4" name="TextBox 3"/>
          <p:cNvSpPr txBox="1"/>
          <p:nvPr/>
        </p:nvSpPr>
        <p:spPr>
          <a:xfrm>
            <a:off x="4788024" y="5877272"/>
            <a:ext cx="4355976" cy="830997"/>
          </a:xfrm>
          <a:prstGeom prst="rect">
            <a:avLst/>
          </a:prstGeom>
          <a:noFill/>
        </p:spPr>
        <p:txBody>
          <a:bodyPr wrap="square" rtlCol="0">
            <a:spAutoFit/>
          </a:bodyPr>
          <a:lstStyle/>
          <a:p>
            <a:r>
              <a:rPr lang="el-GR" sz="1600" dirty="0" smtClean="0"/>
              <a:t>(</a:t>
            </a:r>
            <a:r>
              <a:rPr lang="en-US" sz="1600" dirty="0" smtClean="0"/>
              <a:t>https://www.schooleducationgateway.eu/el/pub/resources/tutorials/etwinning--the-largest-commun.htm</a:t>
            </a:r>
            <a:r>
              <a:rPr lang="el-GR" sz="1600" dirty="0" smtClean="0"/>
              <a:t>)</a:t>
            </a:r>
            <a:endParaRPr lang="el-GR" sz="1600" dirty="0"/>
          </a:p>
        </p:txBody>
      </p:sp>
      <p:sp>
        <p:nvSpPr>
          <p:cNvPr id="5" name="AutoShape 1" descr="https://www.etwinning.net/images/2019/icon-teachers.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6" name="Rectangle 2"/>
          <p:cNvSpPr>
            <a:spLocks noChangeArrowheads="1"/>
          </p:cNvSpPr>
          <p:nvPr/>
        </p:nvSpPr>
        <p:spPr bwMode="auto">
          <a:xfrm>
            <a:off x="4571967" y="-114768"/>
            <a:ext cx="65" cy="229536"/>
          </a:xfrm>
          <a:prstGeom prst="rect">
            <a:avLst/>
          </a:prstGeom>
          <a:solidFill>
            <a:srgbClr val="F2F7F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44436"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rgbClr val="4D4D4D"/>
              </a:solidFill>
              <a:effectLst/>
              <a:latin typeface="Source Sans Pro"/>
              <a:cs typeface="Arial" pitchFamily="34" charset="0"/>
            </a:endParaRPr>
          </a:p>
        </p:txBody>
      </p:sp>
      <p:sp>
        <p:nvSpPr>
          <p:cNvPr id="7" name="AutoShape 3" descr="https://www.etwinning.net/images/2019/icon-schools.png"/>
          <p:cNvSpPr>
            <a:spLocks noChangeAspect="1" noChangeArrowheads="1"/>
          </p:cNvSpPr>
          <p:nvPr/>
        </p:nvSpPr>
        <p:spPr bwMode="auto">
          <a:xfrm>
            <a:off x="4410075" y="-465138"/>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8" name="AutoShape 4" descr="https://www.etwinning.net/images/2019/icon-projects.png"/>
          <p:cNvSpPr>
            <a:spLocks noChangeAspect="1" noChangeArrowheads="1"/>
          </p:cNvSpPr>
          <p:nvPr/>
        </p:nvSpPr>
        <p:spPr bwMode="auto">
          <a:xfrm>
            <a:off x="4410075" y="220663"/>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9" name="TextBox 8"/>
          <p:cNvSpPr txBox="1"/>
          <p:nvPr/>
        </p:nvSpPr>
        <p:spPr>
          <a:xfrm>
            <a:off x="-284854" y="2636912"/>
            <a:ext cx="3384376" cy="2308324"/>
          </a:xfrm>
          <a:prstGeom prst="rect">
            <a:avLst/>
          </a:prstGeom>
          <a:noFill/>
        </p:spPr>
        <p:txBody>
          <a:bodyPr wrap="square" rtlCol="0">
            <a:spAutoFit/>
          </a:bodyPr>
          <a:lstStyle/>
          <a:p>
            <a:pPr lvl="0" algn="ctr" fontAlgn="base">
              <a:spcBef>
                <a:spcPct val="0"/>
              </a:spcBef>
              <a:spcAft>
                <a:spcPct val="0"/>
              </a:spcAft>
            </a:pPr>
            <a:r>
              <a:rPr lang="el-GR" b="1" dirty="0" smtClean="0">
                <a:solidFill>
                  <a:srgbClr val="1C4054"/>
                </a:solidFill>
                <a:latin typeface="Source Sans Pro"/>
                <a:cs typeface="Arial" pitchFamily="34" charset="0"/>
              </a:rPr>
              <a:t>1.019.542</a:t>
            </a:r>
          </a:p>
          <a:p>
            <a:pPr lvl="0" algn="ctr" fontAlgn="base">
              <a:spcBef>
                <a:spcPct val="0"/>
              </a:spcBef>
              <a:spcAft>
                <a:spcPct val="0"/>
              </a:spcAft>
            </a:pPr>
            <a:r>
              <a:rPr lang="el-GR" b="1" dirty="0" smtClean="0">
                <a:solidFill>
                  <a:srgbClr val="1C4054"/>
                </a:solidFill>
                <a:latin typeface="Source Sans Pro"/>
                <a:cs typeface="Arial" pitchFamily="34" charset="0"/>
              </a:rPr>
              <a:t>ΕΚΠΑΙΔΕΥΤΙΚΟΊ</a:t>
            </a:r>
            <a:endParaRPr lang="el-GR" dirty="0">
              <a:solidFill>
                <a:prstClr val="black"/>
              </a:solidFill>
              <a:latin typeface="Arial" pitchFamily="34" charset="0"/>
              <a:cs typeface="Arial" pitchFamily="34" charset="0"/>
            </a:endParaRPr>
          </a:p>
          <a:p>
            <a:pPr lvl="0" algn="ctr" eaLnBrk="0" fontAlgn="base" hangingPunct="0">
              <a:spcBef>
                <a:spcPct val="0"/>
              </a:spcBef>
              <a:spcAft>
                <a:spcPct val="0"/>
              </a:spcAft>
            </a:pPr>
            <a:r>
              <a:rPr lang="el-GR" dirty="0">
                <a:solidFill>
                  <a:srgbClr val="4D4D4D"/>
                </a:solidFill>
                <a:latin typeface="Source Sans Pro"/>
                <a:cs typeface="Arial" pitchFamily="34" charset="0"/>
              </a:rPr>
              <a:t>         </a:t>
            </a:r>
          </a:p>
          <a:p>
            <a:pPr lvl="0" algn="ctr" eaLnBrk="0" fontAlgn="base" hangingPunct="0">
              <a:spcBef>
                <a:spcPct val="0"/>
              </a:spcBef>
              <a:spcAft>
                <a:spcPct val="0"/>
              </a:spcAft>
            </a:pPr>
            <a:r>
              <a:rPr lang="el-GR" b="1" dirty="0" smtClean="0">
                <a:solidFill>
                  <a:srgbClr val="1C4054"/>
                </a:solidFill>
                <a:latin typeface="Source Sans Pro"/>
                <a:cs typeface="Arial" pitchFamily="34" charset="0"/>
              </a:rPr>
              <a:t>228.731</a:t>
            </a:r>
            <a:endParaRPr lang="el-GR" dirty="0" smtClean="0">
              <a:solidFill>
                <a:srgbClr val="4D4D4D"/>
              </a:solidFill>
              <a:latin typeface="Source Sans Pro"/>
              <a:cs typeface="Arial" pitchFamily="34" charset="0"/>
            </a:endParaRPr>
          </a:p>
          <a:p>
            <a:pPr lvl="0" algn="ctr" eaLnBrk="0" fontAlgn="base" hangingPunct="0">
              <a:spcBef>
                <a:spcPct val="0"/>
              </a:spcBef>
              <a:spcAft>
                <a:spcPct val="0"/>
              </a:spcAft>
            </a:pPr>
            <a:r>
              <a:rPr lang="el-GR" b="1" dirty="0" smtClean="0">
                <a:solidFill>
                  <a:srgbClr val="1C4054"/>
                </a:solidFill>
                <a:latin typeface="Source Sans Pro"/>
                <a:cs typeface="Arial" pitchFamily="34" charset="0"/>
              </a:rPr>
              <a:t>ΣΧΟΛΕΊΑ</a:t>
            </a:r>
            <a:endParaRPr lang="el-GR" dirty="0" smtClean="0">
              <a:solidFill>
                <a:prstClr val="black"/>
              </a:solidFill>
              <a:latin typeface="Arial" pitchFamily="34" charset="0"/>
              <a:cs typeface="Arial" pitchFamily="34" charset="0"/>
            </a:endParaRPr>
          </a:p>
          <a:p>
            <a:pPr lvl="0" algn="ctr" eaLnBrk="0" fontAlgn="base" hangingPunct="0">
              <a:spcBef>
                <a:spcPct val="0"/>
              </a:spcBef>
              <a:spcAft>
                <a:spcPct val="0"/>
              </a:spcAft>
            </a:pPr>
            <a:r>
              <a:rPr lang="el-GR" dirty="0" smtClean="0">
                <a:solidFill>
                  <a:srgbClr val="4D4D4D"/>
                </a:solidFill>
                <a:latin typeface="Source Sans Pro"/>
                <a:cs typeface="Arial" pitchFamily="34" charset="0"/>
              </a:rPr>
              <a:t>         </a:t>
            </a:r>
          </a:p>
          <a:p>
            <a:pPr lvl="0" algn="ctr" eaLnBrk="0" fontAlgn="base" hangingPunct="0">
              <a:spcBef>
                <a:spcPct val="0"/>
              </a:spcBef>
              <a:spcAft>
                <a:spcPct val="0"/>
              </a:spcAft>
            </a:pPr>
            <a:r>
              <a:rPr lang="el-GR" b="1" dirty="0" smtClean="0">
                <a:solidFill>
                  <a:srgbClr val="1C4054"/>
                </a:solidFill>
                <a:latin typeface="Source Sans Pro"/>
                <a:cs typeface="Arial" pitchFamily="34" charset="0"/>
              </a:rPr>
              <a:t>134.038</a:t>
            </a:r>
            <a:endParaRPr lang="el-GR" dirty="0">
              <a:solidFill>
                <a:srgbClr val="4D4D4D"/>
              </a:solidFill>
              <a:latin typeface="Source Sans Pro"/>
              <a:cs typeface="Arial" pitchFamily="34" charset="0"/>
            </a:endParaRPr>
          </a:p>
          <a:p>
            <a:pPr lvl="0" algn="ctr" eaLnBrk="0" fontAlgn="base" hangingPunct="0">
              <a:spcBef>
                <a:spcPct val="0"/>
              </a:spcBef>
              <a:spcAft>
                <a:spcPct val="0"/>
              </a:spcAft>
            </a:pPr>
            <a:r>
              <a:rPr lang="el-GR" b="1" dirty="0" smtClean="0">
                <a:solidFill>
                  <a:srgbClr val="1C4054"/>
                </a:solidFill>
                <a:latin typeface="Source Sans Pro"/>
                <a:cs typeface="Arial" pitchFamily="34" charset="0"/>
              </a:rPr>
              <a:t>ΈΡΓΑ</a:t>
            </a:r>
            <a:endParaRPr lang="el-GR" dirty="0">
              <a:solidFill>
                <a:srgbClr val="4D4D4D"/>
              </a:solidFill>
              <a:latin typeface="Source Sans Pro"/>
              <a:cs typeface="Arial" pitchFamily="34" charset="0"/>
            </a:endParaRPr>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4800" y="1124744"/>
            <a:ext cx="2205068" cy="12985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Box 9"/>
          <p:cNvSpPr txBox="1"/>
          <p:nvPr/>
        </p:nvSpPr>
        <p:spPr>
          <a:xfrm>
            <a:off x="29313" y="6191370"/>
            <a:ext cx="3547120" cy="584775"/>
          </a:xfrm>
          <a:prstGeom prst="rect">
            <a:avLst/>
          </a:prstGeom>
          <a:noFill/>
        </p:spPr>
        <p:txBody>
          <a:bodyPr wrap="square" rtlCol="0">
            <a:spAutoFit/>
          </a:bodyPr>
          <a:lstStyle/>
          <a:p>
            <a:r>
              <a:rPr lang="el-GR" sz="1600" dirty="0" smtClean="0"/>
              <a:t>(</a:t>
            </a:r>
            <a:r>
              <a:rPr lang="en-US" sz="1600" dirty="0" smtClean="0"/>
              <a:t>https://www.etwinning.net/el/pub/index.htm</a:t>
            </a:r>
            <a:r>
              <a:rPr lang="el-GR" sz="1600" dirty="0" smtClean="0"/>
              <a:t>)</a:t>
            </a:r>
            <a:endParaRPr lang="el-GR" sz="1600" dirty="0"/>
          </a:p>
        </p:txBody>
      </p:sp>
    </p:spTree>
    <p:extLst>
      <p:ext uri="{BB962C8B-B14F-4D97-AF65-F5344CB8AC3E}">
        <p14:creationId xmlns:p14="http://schemas.microsoft.com/office/powerpoint/2010/main" xmlns="" val="1383958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solidFill>
                  <a:srgbClr val="1C4054"/>
                </a:solidFill>
                <a:effectLst/>
                <a:latin typeface="Noto Serif"/>
              </a:rPr>
              <a:t>Εργαλεία </a:t>
            </a:r>
            <a:r>
              <a:rPr lang="el-GR" b="1" dirty="0" err="1" smtClean="0">
                <a:solidFill>
                  <a:srgbClr val="1C4054"/>
                </a:solidFill>
                <a:effectLst/>
                <a:latin typeface="Noto Serif"/>
              </a:rPr>
              <a:t>eTwinning</a:t>
            </a:r>
            <a:r>
              <a:rPr lang="el-GR" b="1" dirty="0" smtClean="0">
                <a:solidFill>
                  <a:srgbClr val="1C4054"/>
                </a:solidFill>
                <a:effectLst/>
                <a:latin typeface="Noto Serif"/>
              </a:rPr>
              <a:t/>
            </a:r>
            <a:br>
              <a:rPr lang="el-GR" b="1" dirty="0" smtClean="0">
                <a:solidFill>
                  <a:srgbClr val="1C4054"/>
                </a:solidFill>
                <a:effectLst/>
                <a:latin typeface="Noto Serif"/>
              </a:rPr>
            </a:br>
            <a:endParaRPr lang="el-GR" dirty="0"/>
          </a:p>
        </p:txBody>
      </p:sp>
      <p:sp>
        <p:nvSpPr>
          <p:cNvPr id="3" name="Θέση περιεχομένου 2"/>
          <p:cNvSpPr>
            <a:spLocks noGrp="1"/>
          </p:cNvSpPr>
          <p:nvPr>
            <p:ph idx="1"/>
          </p:nvPr>
        </p:nvSpPr>
        <p:spPr>
          <a:xfrm>
            <a:off x="323528" y="1124744"/>
            <a:ext cx="8820472" cy="5001419"/>
          </a:xfrm>
        </p:spPr>
        <p:txBody>
          <a:bodyPr>
            <a:normAutofit fontScale="62500" lnSpcReduction="20000"/>
          </a:bodyPr>
          <a:lstStyle/>
          <a:p>
            <a:pPr marL="0" indent="0" fontAlgn="base">
              <a:buNone/>
            </a:pPr>
            <a:endParaRPr lang="el-GR" b="0" dirty="0" smtClean="0">
              <a:solidFill>
                <a:srgbClr val="69665E"/>
              </a:solidFill>
              <a:effectLst/>
              <a:latin typeface="Noto Sans"/>
            </a:endParaRPr>
          </a:p>
          <a:p>
            <a:pPr fontAlgn="base"/>
            <a:r>
              <a:rPr lang="el-GR" b="0" dirty="0" smtClean="0">
                <a:solidFill>
                  <a:srgbClr val="69665E"/>
                </a:solidFill>
                <a:effectLst/>
                <a:latin typeface="Noto Sans"/>
              </a:rPr>
              <a:t>Αρχίστε διερευνώντας τη δημόσια </a:t>
            </a:r>
            <a:r>
              <a:rPr lang="el-GR" b="0" u="sng" dirty="0" smtClean="0">
                <a:solidFill>
                  <a:srgbClr val="1C4054"/>
                </a:solidFill>
                <a:effectLst/>
                <a:latin typeface="inherit"/>
                <a:hlinkClick r:id="rId2"/>
              </a:rPr>
              <a:t>πύλη του </a:t>
            </a:r>
            <a:r>
              <a:rPr lang="el-GR" b="0" u="sng" dirty="0" err="1" smtClean="0">
                <a:solidFill>
                  <a:srgbClr val="1C4054"/>
                </a:solidFill>
                <a:effectLst/>
                <a:latin typeface="inherit"/>
                <a:hlinkClick r:id="rId2"/>
              </a:rPr>
              <a:t>eTwinning</a:t>
            </a:r>
            <a:r>
              <a:rPr lang="el-GR" b="0" dirty="0" smtClean="0">
                <a:solidFill>
                  <a:srgbClr val="69665E"/>
                </a:solidFill>
                <a:effectLst/>
                <a:latin typeface="Noto Sans"/>
              </a:rPr>
              <a:t> και διαβάστε ειδήσεις και παραδείγματα έργων από όλο το δίκτυο του </a:t>
            </a:r>
            <a:r>
              <a:rPr lang="el-GR" b="0" dirty="0" err="1" smtClean="0">
                <a:solidFill>
                  <a:srgbClr val="69665E"/>
                </a:solidFill>
                <a:effectLst/>
                <a:latin typeface="Noto Sans"/>
              </a:rPr>
              <a:t>eTwinning</a:t>
            </a:r>
            <a:r>
              <a:rPr lang="el-GR" b="0" dirty="0" smtClean="0">
                <a:solidFill>
                  <a:srgbClr val="69665E"/>
                </a:solidFill>
                <a:effectLst/>
                <a:latin typeface="Noto Sans"/>
              </a:rPr>
              <a:t>. Εκεί μπορείτε να εγγραφείτε ακόμα κι αν δεν έχετε ακόμα λογαριασμό. </a:t>
            </a:r>
            <a:endParaRPr lang="en-US" b="0" dirty="0" smtClean="0">
              <a:solidFill>
                <a:srgbClr val="69665E"/>
              </a:solidFill>
              <a:effectLst/>
              <a:latin typeface="Noto Sans"/>
            </a:endParaRPr>
          </a:p>
          <a:p>
            <a:pPr fontAlgn="base"/>
            <a:endParaRPr lang="el-GR" b="0" dirty="0" smtClean="0">
              <a:solidFill>
                <a:srgbClr val="69665E"/>
              </a:solidFill>
              <a:effectLst/>
              <a:latin typeface="Noto Sans"/>
            </a:endParaRPr>
          </a:p>
          <a:p>
            <a:pPr fontAlgn="base"/>
            <a:r>
              <a:rPr lang="el-GR" b="0" dirty="0" smtClean="0">
                <a:solidFill>
                  <a:srgbClr val="69665E"/>
                </a:solidFill>
                <a:effectLst/>
                <a:latin typeface="Noto Sans"/>
              </a:rPr>
              <a:t>Αφού ανοίξετε λογαριασμό, μπορείτε να εισέλθετε στο </a:t>
            </a:r>
            <a:r>
              <a:rPr lang="el-GR" b="0" u="sng" dirty="0" err="1" smtClean="0">
                <a:solidFill>
                  <a:srgbClr val="1C4054"/>
                </a:solidFill>
                <a:effectLst/>
                <a:latin typeface="inherit"/>
                <a:hlinkClick r:id="rId3"/>
              </a:rPr>
              <a:t>eTwinning</a:t>
            </a:r>
            <a:r>
              <a:rPr lang="el-GR" b="0" u="sng" dirty="0" smtClean="0">
                <a:solidFill>
                  <a:srgbClr val="1C4054"/>
                </a:solidFill>
                <a:effectLst/>
                <a:latin typeface="inherit"/>
                <a:hlinkClick r:id="rId3"/>
              </a:rPr>
              <a:t> </a:t>
            </a:r>
            <a:r>
              <a:rPr lang="el-GR" b="0" u="sng" dirty="0" err="1" smtClean="0">
                <a:solidFill>
                  <a:srgbClr val="1C4054"/>
                </a:solidFill>
                <a:effectLst/>
                <a:latin typeface="inherit"/>
                <a:hlinkClick r:id="rId3"/>
              </a:rPr>
              <a:t>Live</a:t>
            </a:r>
            <a:r>
              <a:rPr lang="el-GR" b="0" dirty="0" smtClean="0">
                <a:solidFill>
                  <a:srgbClr val="69665E"/>
                </a:solidFill>
                <a:effectLst/>
                <a:latin typeface="Noto Sans"/>
              </a:rPr>
              <a:t>, τον χώρο συγκέντρωσης για τους </a:t>
            </a:r>
            <a:r>
              <a:rPr lang="el-GR" b="0" dirty="0" err="1" smtClean="0">
                <a:solidFill>
                  <a:srgbClr val="69665E"/>
                </a:solidFill>
                <a:effectLst/>
                <a:latin typeface="Noto Sans"/>
              </a:rPr>
              <a:t>eTwinner</a:t>
            </a:r>
            <a:r>
              <a:rPr lang="en-US" b="0" dirty="0" smtClean="0">
                <a:solidFill>
                  <a:srgbClr val="69665E"/>
                </a:solidFill>
                <a:effectLst/>
                <a:latin typeface="Noto Sans"/>
              </a:rPr>
              <a:t>s</a:t>
            </a:r>
            <a:r>
              <a:rPr lang="el-GR" b="0" dirty="0" smtClean="0">
                <a:solidFill>
                  <a:srgbClr val="69665E"/>
                </a:solidFill>
                <a:effectLst/>
                <a:latin typeface="Noto Sans"/>
              </a:rPr>
              <a:t>: εδώ μπορείτε να παρακολουθήσετε ή να δημιουργήσετε εκδηλώσεις, να αναπτύξετε έργα, να γίνετε μέλη ή να δημιουργήσετε ομάδες για την ανταλλαγή πληροφοριών και ενδεδειγμένων πρακτικών πάνω σε διάφορα θέματα, να συμμετάσχετε σε φόρουμ εταίρων και στη συνέχεια να πάρετε μέρος στις εκδηλώσεις μάθησης που θα δώσουν ώθηση στην επαγγελματική σας ανάπτυξη. </a:t>
            </a:r>
            <a:endParaRPr lang="en-US" b="0" dirty="0" smtClean="0">
              <a:solidFill>
                <a:srgbClr val="69665E"/>
              </a:solidFill>
              <a:effectLst/>
              <a:latin typeface="Noto Sans"/>
            </a:endParaRPr>
          </a:p>
          <a:p>
            <a:pPr fontAlgn="base"/>
            <a:endParaRPr lang="el-GR" b="0" dirty="0" smtClean="0">
              <a:solidFill>
                <a:srgbClr val="69665E"/>
              </a:solidFill>
              <a:effectLst/>
              <a:latin typeface="Noto Sans"/>
            </a:endParaRPr>
          </a:p>
          <a:p>
            <a:pPr fontAlgn="base"/>
            <a:r>
              <a:rPr lang="el-GR" b="0" dirty="0" smtClean="0">
                <a:solidFill>
                  <a:srgbClr val="69665E"/>
                </a:solidFill>
                <a:effectLst/>
                <a:latin typeface="Noto Sans"/>
              </a:rPr>
              <a:t>Εφόσον θα συμμετέχετε σε κάποιο έργο, θα έχετε πρόσβαση στο </a:t>
            </a:r>
            <a:r>
              <a:rPr lang="el-GR" b="0" u="sng" dirty="0" err="1" smtClean="0">
                <a:solidFill>
                  <a:srgbClr val="1C4054"/>
                </a:solidFill>
                <a:effectLst/>
                <a:latin typeface="inherit"/>
                <a:hlinkClick r:id="rId4"/>
              </a:rPr>
              <a:t>TwinSpace</a:t>
            </a:r>
            <a:r>
              <a:rPr lang="el-GR" b="0" dirty="0" smtClean="0">
                <a:solidFill>
                  <a:srgbClr val="69665E"/>
                </a:solidFill>
                <a:effectLst/>
                <a:latin typeface="Noto Sans"/>
              </a:rPr>
              <a:t>, ένα ασφαλές διαδικτυακό εργαλείο, όπου οι εταίροι του έργου συνεργάζονται για την επιτυχημένη ολοκλήρωσή του. </a:t>
            </a:r>
          </a:p>
          <a:p>
            <a:endParaRPr lang="el-GR" dirty="0"/>
          </a:p>
        </p:txBody>
      </p:sp>
      <p:sp>
        <p:nvSpPr>
          <p:cNvPr id="4" name="TextBox 3"/>
          <p:cNvSpPr txBox="1"/>
          <p:nvPr/>
        </p:nvSpPr>
        <p:spPr>
          <a:xfrm>
            <a:off x="4788024" y="5877272"/>
            <a:ext cx="4355976" cy="923330"/>
          </a:xfrm>
          <a:prstGeom prst="rect">
            <a:avLst/>
          </a:prstGeom>
          <a:noFill/>
        </p:spPr>
        <p:txBody>
          <a:bodyPr wrap="square" rtlCol="0">
            <a:spAutoFit/>
          </a:bodyPr>
          <a:lstStyle/>
          <a:p>
            <a:r>
              <a:rPr lang="el-GR" dirty="0">
                <a:solidFill>
                  <a:prstClr val="black"/>
                </a:solidFill>
              </a:rPr>
              <a:t>(</a:t>
            </a:r>
            <a:r>
              <a:rPr lang="en-US" dirty="0">
                <a:solidFill>
                  <a:prstClr val="black"/>
                </a:solidFill>
              </a:rPr>
              <a:t>https://www.schooleducationgateway.eu/el/pub/resources/tutorials/etwinning--the-largest-commun.htm</a:t>
            </a:r>
            <a:r>
              <a:rPr lang="el-GR" dirty="0">
                <a:solidFill>
                  <a:prstClr val="black"/>
                </a:solidFill>
              </a:rPr>
              <a:t>)</a:t>
            </a:r>
          </a:p>
        </p:txBody>
      </p:sp>
    </p:spTree>
    <p:extLst>
      <p:ext uri="{BB962C8B-B14F-4D97-AF65-F5344CB8AC3E}">
        <p14:creationId xmlns:p14="http://schemas.microsoft.com/office/powerpoint/2010/main" xmlns="" val="826700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solidFill>
                  <a:srgbClr val="1C4054"/>
                </a:solidFill>
                <a:effectLst/>
                <a:latin typeface="Noto Serif"/>
              </a:rPr>
              <a:t>Πώς θα ξεκινήσω; Τα υλικά αυτοδιδασκαλίας του </a:t>
            </a:r>
            <a:r>
              <a:rPr lang="el-GR" b="1" dirty="0" err="1" smtClean="0">
                <a:solidFill>
                  <a:srgbClr val="1C4054"/>
                </a:solidFill>
                <a:effectLst/>
                <a:latin typeface="Noto Serif"/>
              </a:rPr>
              <a:t>eTwinning</a:t>
            </a:r>
            <a:r>
              <a:rPr lang="el-GR" b="1" dirty="0" smtClean="0">
                <a:solidFill>
                  <a:srgbClr val="1C4054"/>
                </a:solidFill>
                <a:effectLst/>
                <a:latin typeface="Noto Serif"/>
              </a:rPr>
              <a:t/>
            </a:r>
            <a:br>
              <a:rPr lang="el-GR" b="1" dirty="0" smtClean="0">
                <a:solidFill>
                  <a:srgbClr val="1C4054"/>
                </a:solidFill>
                <a:effectLst/>
                <a:latin typeface="Noto Serif"/>
              </a:rPr>
            </a:br>
            <a:endParaRPr lang="el-GR" dirty="0"/>
          </a:p>
        </p:txBody>
      </p:sp>
      <p:sp>
        <p:nvSpPr>
          <p:cNvPr id="3" name="Θέση περιεχομένου 2"/>
          <p:cNvSpPr>
            <a:spLocks noGrp="1"/>
          </p:cNvSpPr>
          <p:nvPr>
            <p:ph idx="1"/>
          </p:nvPr>
        </p:nvSpPr>
        <p:spPr>
          <a:xfrm>
            <a:off x="251520" y="1700808"/>
            <a:ext cx="8579296" cy="4857403"/>
          </a:xfrm>
        </p:spPr>
        <p:txBody>
          <a:bodyPr>
            <a:normAutofit/>
          </a:bodyPr>
          <a:lstStyle/>
          <a:p>
            <a:pPr fontAlgn="base">
              <a:buFont typeface="Wingdings" pitchFamily="2" charset="2"/>
              <a:buChar char="Ø"/>
            </a:pPr>
            <a:r>
              <a:rPr lang="el-GR" sz="2400" b="0" dirty="0" smtClean="0">
                <a:solidFill>
                  <a:srgbClr val="69665E"/>
                </a:solidFill>
                <a:effectLst/>
                <a:latin typeface="Noto Sans"/>
              </a:rPr>
              <a:t>Είτε είσαστε καινούργιο είτε έμπειρο μέλος του </a:t>
            </a:r>
            <a:r>
              <a:rPr lang="el-GR" sz="2400" b="0" dirty="0" err="1" smtClean="0">
                <a:solidFill>
                  <a:srgbClr val="69665E"/>
                </a:solidFill>
                <a:effectLst/>
                <a:latin typeface="Noto Sans"/>
              </a:rPr>
              <a:t>eTwinning</a:t>
            </a:r>
            <a:r>
              <a:rPr lang="el-GR" sz="2400" b="0" dirty="0" smtClean="0">
                <a:solidFill>
                  <a:srgbClr val="69665E"/>
                </a:solidFill>
                <a:effectLst/>
                <a:latin typeface="Noto Sans"/>
              </a:rPr>
              <a:t>, τα </a:t>
            </a:r>
            <a:r>
              <a:rPr lang="el-GR" sz="2400" b="0" u="sng" dirty="0" smtClean="0">
                <a:solidFill>
                  <a:srgbClr val="1C4054"/>
                </a:solidFill>
                <a:effectLst/>
                <a:latin typeface="inherit"/>
                <a:hlinkClick r:id="rId2"/>
              </a:rPr>
              <a:t>υλικά αυτοδιδασκαλίας</a:t>
            </a:r>
            <a:r>
              <a:rPr lang="el-GR" sz="2400" b="0" dirty="0" smtClean="0">
                <a:solidFill>
                  <a:srgbClr val="69665E"/>
                </a:solidFill>
                <a:effectLst/>
                <a:latin typeface="Noto Sans"/>
              </a:rPr>
              <a:t>  έχουν δημιουργηθεί για να υποστηρίζουν την πρόοδο των </a:t>
            </a:r>
            <a:r>
              <a:rPr lang="el-GR" sz="2400" b="0" dirty="0" err="1" smtClean="0">
                <a:solidFill>
                  <a:srgbClr val="69665E"/>
                </a:solidFill>
                <a:effectLst/>
                <a:latin typeface="Noto Sans"/>
              </a:rPr>
              <a:t>eTwinner</a:t>
            </a:r>
            <a:r>
              <a:rPr lang="el-GR" sz="2400" b="0" dirty="0" smtClean="0">
                <a:solidFill>
                  <a:srgbClr val="69665E"/>
                </a:solidFill>
                <a:effectLst/>
                <a:latin typeface="Noto Sans"/>
              </a:rPr>
              <a:t> και να τους παρακινήσουν να εμβαθύνουν σε διάφορους τομείς, μεταξύ των οποίων βασικές γνώσεις, επικοινωνία, συνεργασία, δικτύωση και ποιότητα.</a:t>
            </a:r>
          </a:p>
          <a:p>
            <a:pPr fontAlgn="base"/>
            <a:endParaRPr lang="en-US" sz="2400" b="0" dirty="0" smtClean="0">
              <a:solidFill>
                <a:srgbClr val="69665E"/>
              </a:solidFill>
              <a:effectLst/>
              <a:latin typeface="Noto Sans"/>
            </a:endParaRPr>
          </a:p>
          <a:p>
            <a:pPr fontAlgn="base">
              <a:buFont typeface="Wingdings" pitchFamily="2" charset="2"/>
              <a:buChar char="Ø"/>
            </a:pPr>
            <a:r>
              <a:rPr lang="el-GR" sz="2400" dirty="0">
                <a:solidFill>
                  <a:srgbClr val="69665E"/>
                </a:solidFill>
                <a:latin typeface="Noto Sans"/>
              </a:rPr>
              <a:t>Τα υλικά είναι ανοιχτά σε </a:t>
            </a:r>
            <a:r>
              <a:rPr lang="el-GR" sz="2400" dirty="0" smtClean="0">
                <a:solidFill>
                  <a:srgbClr val="69665E"/>
                </a:solidFill>
                <a:latin typeface="Noto Sans"/>
              </a:rPr>
              <a:t>όλους και είναι διαθέσιμα στην ιστοσελίδα: </a:t>
            </a:r>
            <a:r>
              <a:rPr lang="en-US" sz="2400" dirty="0" smtClean="0">
                <a:solidFill>
                  <a:schemeClr val="tx2">
                    <a:lumMod val="60000"/>
                    <a:lumOff val="40000"/>
                  </a:schemeClr>
                </a:solidFill>
                <a:latin typeface="Noto Sans"/>
              </a:rPr>
              <a:t>https://www.etwinning.net/el/pub/get-started/improve/self-teaching-material.htm</a:t>
            </a:r>
            <a:endParaRPr lang="el-GR" sz="2400" b="0" dirty="0" smtClean="0">
              <a:solidFill>
                <a:schemeClr val="tx2">
                  <a:lumMod val="60000"/>
                  <a:lumOff val="40000"/>
                </a:schemeClr>
              </a:solidFill>
              <a:effectLst/>
              <a:latin typeface="Noto Sans"/>
            </a:endParaRPr>
          </a:p>
          <a:p>
            <a:pPr fontAlgn="base"/>
            <a:endParaRPr lang="el-GR" sz="2400" b="0" dirty="0" smtClean="0">
              <a:solidFill>
                <a:srgbClr val="69665E"/>
              </a:solidFill>
              <a:effectLst/>
              <a:latin typeface="Noto Sans"/>
            </a:endParaRPr>
          </a:p>
          <a:p>
            <a:pPr fontAlgn="base">
              <a:buFont typeface="Wingdings" pitchFamily="2" charset="2"/>
              <a:buChar char="Ø"/>
            </a:pPr>
            <a:endParaRPr lang="en-US" sz="2400" b="0" dirty="0" smtClean="0">
              <a:solidFill>
                <a:srgbClr val="69665E"/>
              </a:solidFill>
              <a:effectLst/>
              <a:latin typeface="Noto Sans"/>
            </a:endParaRPr>
          </a:p>
          <a:p>
            <a:pPr fontAlgn="base"/>
            <a:endParaRPr lang="el-GR" sz="2400" b="0" dirty="0" smtClean="0">
              <a:solidFill>
                <a:srgbClr val="69665E"/>
              </a:solidFill>
              <a:effectLst/>
              <a:latin typeface="Noto Sans"/>
            </a:endParaRPr>
          </a:p>
          <a:p>
            <a:endParaRPr lang="el-GR" sz="2400" dirty="0"/>
          </a:p>
        </p:txBody>
      </p:sp>
      <p:sp>
        <p:nvSpPr>
          <p:cNvPr id="4" name="TextBox 3"/>
          <p:cNvSpPr txBox="1"/>
          <p:nvPr/>
        </p:nvSpPr>
        <p:spPr>
          <a:xfrm>
            <a:off x="4788024" y="5877272"/>
            <a:ext cx="4355976" cy="923330"/>
          </a:xfrm>
          <a:prstGeom prst="rect">
            <a:avLst/>
          </a:prstGeom>
          <a:noFill/>
        </p:spPr>
        <p:txBody>
          <a:bodyPr wrap="square" rtlCol="0">
            <a:spAutoFit/>
          </a:bodyPr>
          <a:lstStyle/>
          <a:p>
            <a:r>
              <a:rPr lang="el-GR" dirty="0">
                <a:solidFill>
                  <a:prstClr val="black"/>
                </a:solidFill>
              </a:rPr>
              <a:t>(</a:t>
            </a:r>
            <a:r>
              <a:rPr lang="en-US" dirty="0">
                <a:solidFill>
                  <a:prstClr val="black"/>
                </a:solidFill>
              </a:rPr>
              <a:t>https://www.schooleducationgateway.eu/el/pub/resources/tutorials/etwinning--the-largest-commun.htm</a:t>
            </a:r>
            <a:r>
              <a:rPr lang="el-GR" dirty="0">
                <a:solidFill>
                  <a:prstClr val="black"/>
                </a:solidFill>
              </a:rPr>
              <a:t>)</a:t>
            </a:r>
          </a:p>
        </p:txBody>
      </p:sp>
    </p:spTree>
    <p:extLst>
      <p:ext uri="{BB962C8B-B14F-4D97-AF65-F5344CB8AC3E}">
        <p14:creationId xmlns:p14="http://schemas.microsoft.com/office/powerpoint/2010/main" xmlns="" val="1031674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fontAlgn="base"/>
            <a:r>
              <a:rPr lang="el-GR" b="1" i="0" dirty="0" smtClean="0">
                <a:solidFill>
                  <a:srgbClr val="FFFFFF"/>
                </a:solidFill>
                <a:effectLst/>
                <a:latin typeface="Source Sans Pro"/>
              </a:rPr>
              <a:t>Οφέλη</a:t>
            </a:r>
            <a:br>
              <a:rPr lang="el-GR" b="1" i="0" dirty="0" smtClean="0">
                <a:solidFill>
                  <a:srgbClr val="FFFFFF"/>
                </a:solidFill>
                <a:effectLst/>
                <a:latin typeface="Source Sans Pro"/>
              </a:rPr>
            </a:br>
            <a:r>
              <a:rPr lang="el-GR" b="0" i="0" dirty="0" smtClean="0">
                <a:solidFill>
                  <a:schemeClr val="tx1">
                    <a:lumMod val="65000"/>
                    <a:lumOff val="35000"/>
                  </a:schemeClr>
                </a:solidFill>
                <a:effectLst/>
                <a:latin typeface="Source Sans Pro"/>
              </a:rPr>
              <a:t>Γιατί να γίνετε </a:t>
            </a:r>
            <a:r>
              <a:rPr lang="el-GR" b="0" i="0" dirty="0" err="1" smtClean="0">
                <a:solidFill>
                  <a:schemeClr val="tx1">
                    <a:lumMod val="65000"/>
                    <a:lumOff val="35000"/>
                  </a:schemeClr>
                </a:solidFill>
                <a:effectLst/>
                <a:latin typeface="Source Sans Pro"/>
              </a:rPr>
              <a:t>eTwinner</a:t>
            </a:r>
            <a:r>
              <a:rPr lang="el-GR" b="0" i="0" dirty="0" smtClean="0">
                <a:solidFill>
                  <a:schemeClr val="tx1">
                    <a:lumMod val="65000"/>
                    <a:lumOff val="35000"/>
                  </a:schemeClr>
                </a:solidFill>
                <a:effectLst/>
                <a:latin typeface="Source Sans Pro"/>
              </a:rPr>
              <a:t>;</a:t>
            </a:r>
            <a:br>
              <a:rPr lang="el-GR" b="0" i="0" dirty="0" smtClean="0">
                <a:solidFill>
                  <a:schemeClr val="tx1">
                    <a:lumMod val="65000"/>
                    <a:lumOff val="35000"/>
                  </a:schemeClr>
                </a:solidFill>
                <a:effectLst/>
                <a:latin typeface="Source Sans Pro"/>
              </a:rPr>
            </a:br>
            <a:endParaRPr lang="el-GR" dirty="0">
              <a:solidFill>
                <a:schemeClr val="tx1">
                  <a:lumMod val="65000"/>
                  <a:lumOff val="35000"/>
                </a:schemeClr>
              </a:solidFill>
            </a:endParaRPr>
          </a:p>
        </p:txBody>
      </p:sp>
      <p:sp>
        <p:nvSpPr>
          <p:cNvPr id="3" name="Θέση περιεχομένου 2"/>
          <p:cNvSpPr>
            <a:spLocks noGrp="1"/>
          </p:cNvSpPr>
          <p:nvPr>
            <p:ph idx="1"/>
          </p:nvPr>
        </p:nvSpPr>
        <p:spPr/>
        <p:txBody>
          <a:bodyPr/>
          <a:lstStyle/>
          <a:p>
            <a:pPr marL="514350" indent="-514350" fontAlgn="base">
              <a:buFont typeface="+mj-lt"/>
              <a:buAutoNum type="arabicPeriod"/>
            </a:pPr>
            <a:r>
              <a:rPr lang="el-GR" b="1" i="0" dirty="0" smtClean="0">
                <a:solidFill>
                  <a:srgbClr val="1C4054"/>
                </a:solidFill>
                <a:effectLst/>
                <a:latin typeface="Source Sans Pro"/>
              </a:rPr>
              <a:t>Συνεργασία</a:t>
            </a:r>
          </a:p>
          <a:p>
            <a:pPr marL="514350" indent="-514350" fontAlgn="base">
              <a:buFont typeface="+mj-lt"/>
              <a:buAutoNum type="arabicPeriod"/>
            </a:pPr>
            <a:r>
              <a:rPr lang="el-GR" b="1" i="0" dirty="0" smtClean="0">
                <a:solidFill>
                  <a:srgbClr val="1C4054"/>
                </a:solidFill>
                <a:effectLst/>
                <a:latin typeface="Source Sans Pro"/>
              </a:rPr>
              <a:t>Επαγγελματική ανάπτυξη</a:t>
            </a:r>
          </a:p>
          <a:p>
            <a:pPr marL="514350" indent="-514350" fontAlgn="base">
              <a:buFont typeface="+mj-lt"/>
              <a:buAutoNum type="arabicPeriod"/>
            </a:pPr>
            <a:r>
              <a:rPr lang="el-GR" b="1" i="0" dirty="0" smtClean="0">
                <a:solidFill>
                  <a:srgbClr val="1C4054"/>
                </a:solidFill>
                <a:effectLst/>
                <a:latin typeface="Source Sans Pro"/>
              </a:rPr>
              <a:t>Αναγνώριση</a:t>
            </a:r>
          </a:p>
          <a:p>
            <a:pPr marL="514350" indent="-514350" fontAlgn="base">
              <a:buFont typeface="+mj-lt"/>
              <a:buAutoNum type="arabicPeriod"/>
            </a:pPr>
            <a:r>
              <a:rPr lang="el-GR" b="1" i="0" dirty="0" smtClean="0">
                <a:solidFill>
                  <a:srgbClr val="1C4054"/>
                </a:solidFill>
                <a:effectLst/>
                <a:latin typeface="Source Sans Pro"/>
              </a:rPr>
              <a:t>Ευρωπαϊκά Βραβεία </a:t>
            </a:r>
            <a:r>
              <a:rPr lang="en-US" b="1" i="0" dirty="0" err="1" smtClean="0">
                <a:solidFill>
                  <a:srgbClr val="1C4054"/>
                </a:solidFill>
                <a:effectLst/>
                <a:latin typeface="Source Sans Pro"/>
              </a:rPr>
              <a:t>eTwinning</a:t>
            </a:r>
            <a:endParaRPr lang="en-US" b="1" i="0" dirty="0" smtClean="0">
              <a:solidFill>
                <a:srgbClr val="1C4054"/>
              </a:solidFill>
              <a:effectLst/>
              <a:latin typeface="Source Sans Pro"/>
            </a:endParaRPr>
          </a:p>
          <a:p>
            <a:endParaRPr lang="el-GR" dirty="0"/>
          </a:p>
        </p:txBody>
      </p:sp>
    </p:spTree>
    <p:extLst>
      <p:ext uri="{BB962C8B-B14F-4D97-AF65-F5344CB8AC3E}">
        <p14:creationId xmlns:p14="http://schemas.microsoft.com/office/powerpoint/2010/main" xmlns="" val="3224077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solidFill>
                  <a:srgbClr val="1C4054"/>
                </a:solidFill>
                <a:effectLst/>
                <a:latin typeface="Noto Serif"/>
              </a:rPr>
              <a:t>1. Συνεργατικά διαδικτυακά έργα</a:t>
            </a:r>
            <a:br>
              <a:rPr lang="el-GR" b="1" dirty="0" smtClean="0">
                <a:solidFill>
                  <a:srgbClr val="1C4054"/>
                </a:solidFill>
                <a:effectLst/>
                <a:latin typeface="Noto Serif"/>
              </a:rPr>
            </a:br>
            <a:endParaRPr lang="el-GR" dirty="0"/>
          </a:p>
        </p:txBody>
      </p:sp>
      <p:sp>
        <p:nvSpPr>
          <p:cNvPr id="3" name="Θέση περιεχομένου 2"/>
          <p:cNvSpPr>
            <a:spLocks noGrp="1"/>
          </p:cNvSpPr>
          <p:nvPr>
            <p:ph idx="1"/>
          </p:nvPr>
        </p:nvSpPr>
        <p:spPr>
          <a:xfrm>
            <a:off x="179512" y="1052736"/>
            <a:ext cx="8507288" cy="5073427"/>
          </a:xfrm>
        </p:spPr>
        <p:txBody>
          <a:bodyPr>
            <a:normAutofit fontScale="77500" lnSpcReduction="20000"/>
          </a:bodyPr>
          <a:lstStyle/>
          <a:p>
            <a:pPr fontAlgn="base">
              <a:buFont typeface="Wingdings" pitchFamily="2" charset="2"/>
              <a:buChar char="Ø"/>
            </a:pPr>
            <a:r>
              <a:rPr lang="el-GR" b="0" dirty="0" smtClean="0">
                <a:solidFill>
                  <a:srgbClr val="69665E"/>
                </a:solidFill>
                <a:effectLst/>
                <a:latin typeface="Noto Sans"/>
              </a:rPr>
              <a:t>Στην καρδιά του </a:t>
            </a:r>
            <a:r>
              <a:rPr lang="el-GR" b="0" dirty="0" err="1" smtClean="0">
                <a:solidFill>
                  <a:srgbClr val="69665E"/>
                </a:solidFill>
                <a:effectLst/>
                <a:latin typeface="Noto Sans"/>
              </a:rPr>
              <a:t>eTwinning</a:t>
            </a:r>
            <a:r>
              <a:rPr lang="el-GR" b="0" dirty="0" smtClean="0">
                <a:solidFill>
                  <a:srgbClr val="69665E"/>
                </a:solidFill>
                <a:effectLst/>
                <a:latin typeface="Noto Sans"/>
              </a:rPr>
              <a:t> βρίσκονται συνεργατικά έργα που διεξάγονται από τουλάχιστον δύο σχολεία.</a:t>
            </a:r>
          </a:p>
          <a:p>
            <a:pPr fontAlgn="base">
              <a:buFont typeface="Wingdings" pitchFamily="2" charset="2"/>
              <a:buChar char="Ø"/>
            </a:pPr>
            <a:r>
              <a:rPr lang="el-GR" dirty="0" smtClean="0">
                <a:solidFill>
                  <a:srgbClr val="69665E"/>
                </a:solidFill>
                <a:latin typeface="Noto Sans"/>
              </a:rPr>
              <a:t>Εθνικά έργα: συνεργασία μέσα στην ίδια χώρα</a:t>
            </a:r>
          </a:p>
          <a:p>
            <a:pPr marL="0" indent="0" fontAlgn="base">
              <a:buNone/>
            </a:pPr>
            <a:r>
              <a:rPr lang="el-GR" b="0" dirty="0">
                <a:solidFill>
                  <a:srgbClr val="69665E"/>
                </a:solidFill>
                <a:effectLst/>
                <a:latin typeface="Noto Sans"/>
              </a:rPr>
              <a:t> </a:t>
            </a:r>
            <a:r>
              <a:rPr lang="el-GR" b="0" dirty="0" smtClean="0">
                <a:solidFill>
                  <a:srgbClr val="69665E"/>
                </a:solidFill>
                <a:effectLst/>
                <a:latin typeface="Noto Sans"/>
              </a:rPr>
              <a:t>   Ευρωπαϊκά έργα: συνεργασία μεταξύ τουλάχιστον δύο </a:t>
            </a:r>
          </a:p>
          <a:p>
            <a:pPr marL="0" indent="0" fontAlgn="base">
              <a:buNone/>
            </a:pPr>
            <a:r>
              <a:rPr lang="el-GR" dirty="0">
                <a:solidFill>
                  <a:srgbClr val="69665E"/>
                </a:solidFill>
                <a:latin typeface="Noto Sans"/>
              </a:rPr>
              <a:t> </a:t>
            </a:r>
            <a:r>
              <a:rPr lang="el-GR" dirty="0" smtClean="0">
                <a:solidFill>
                  <a:srgbClr val="69665E"/>
                </a:solidFill>
                <a:latin typeface="Noto Sans"/>
              </a:rPr>
              <a:t>    </a:t>
            </a:r>
            <a:r>
              <a:rPr lang="el-GR" b="0" dirty="0" smtClean="0">
                <a:solidFill>
                  <a:srgbClr val="69665E"/>
                </a:solidFill>
                <a:effectLst/>
                <a:latin typeface="Noto Sans"/>
              </a:rPr>
              <a:t>χωρών  </a:t>
            </a:r>
          </a:p>
          <a:p>
            <a:pPr fontAlgn="base">
              <a:buFont typeface="Wingdings" pitchFamily="2" charset="2"/>
              <a:buChar char="Ø"/>
            </a:pPr>
            <a:r>
              <a:rPr lang="el-GR" b="0" dirty="0" smtClean="0">
                <a:solidFill>
                  <a:srgbClr val="69665E"/>
                </a:solidFill>
                <a:effectLst/>
                <a:latin typeface="Noto Sans"/>
              </a:rPr>
              <a:t>Τα έργα μπορεί να αφορούν σε οποιοδήποτε θέμα, αλλά θα πρέπει να γίνεται ισορροπημένη αξιοποίηση των ΤΠΕ και δραστηριοτήτων στην τάξη και να ανταποκρίνονται κατά προτίμηση στα εθνικά αναλυτικά προγράμματα των σχολείων που συμμετέχουν στο έργο. </a:t>
            </a:r>
          </a:p>
          <a:p>
            <a:pPr fontAlgn="base">
              <a:buFont typeface="Wingdings" pitchFamily="2" charset="2"/>
              <a:buChar char="Ø"/>
            </a:pPr>
            <a:r>
              <a:rPr lang="el-GR" b="0" dirty="0" smtClean="0">
                <a:solidFill>
                  <a:srgbClr val="69665E"/>
                </a:solidFill>
                <a:effectLst/>
                <a:latin typeface="Noto Sans"/>
              </a:rPr>
              <a:t>Στα υποδειγματικά έργα μετά από αίτηση απονέμονται εθνικές και Ευρωπαϊκές Ετικέτες Ποιότητας ή </a:t>
            </a:r>
            <a:r>
              <a:rPr lang="el-GR" b="0" u="sng" dirty="0" smtClean="0">
                <a:solidFill>
                  <a:srgbClr val="1C4054"/>
                </a:solidFill>
                <a:effectLst/>
                <a:latin typeface="inherit"/>
                <a:hlinkClick r:id="rId2"/>
              </a:rPr>
              <a:t>απολαμβάνουν την υπέρτατη αναγνώριση με την ανάδειξή τους σε νικητές των Βραβείων </a:t>
            </a:r>
            <a:r>
              <a:rPr lang="el-GR" b="0" u="sng" dirty="0" err="1" smtClean="0">
                <a:solidFill>
                  <a:srgbClr val="1C4054"/>
                </a:solidFill>
                <a:effectLst/>
                <a:latin typeface="inherit"/>
                <a:hlinkClick r:id="rId2"/>
              </a:rPr>
              <a:t>eTwinning</a:t>
            </a:r>
            <a:r>
              <a:rPr lang="el-GR" b="0" dirty="0" smtClean="0">
                <a:solidFill>
                  <a:srgbClr val="69665E"/>
                </a:solidFill>
                <a:effectLst/>
                <a:latin typeface="Noto Sans"/>
              </a:rPr>
              <a:t>.</a:t>
            </a:r>
          </a:p>
          <a:p>
            <a:endParaRPr lang="el-GR" dirty="0"/>
          </a:p>
        </p:txBody>
      </p:sp>
      <p:sp>
        <p:nvSpPr>
          <p:cNvPr id="4" name="TextBox 3"/>
          <p:cNvSpPr txBox="1"/>
          <p:nvPr/>
        </p:nvSpPr>
        <p:spPr>
          <a:xfrm>
            <a:off x="4788024" y="5877272"/>
            <a:ext cx="4355976" cy="923330"/>
          </a:xfrm>
          <a:prstGeom prst="rect">
            <a:avLst/>
          </a:prstGeom>
          <a:noFill/>
        </p:spPr>
        <p:txBody>
          <a:bodyPr wrap="square" rtlCol="0">
            <a:spAutoFit/>
          </a:bodyPr>
          <a:lstStyle/>
          <a:p>
            <a:r>
              <a:rPr lang="el-GR" dirty="0" smtClean="0"/>
              <a:t>(</a:t>
            </a:r>
            <a:r>
              <a:rPr lang="en-US" dirty="0" smtClean="0"/>
              <a:t>https://www.schooleducationgateway.eu/el/pub/resources/tutorials/etwinning--the-largest-commun.htm</a:t>
            </a:r>
            <a:r>
              <a:rPr lang="el-GR" dirty="0" smtClean="0"/>
              <a:t>)</a:t>
            </a:r>
            <a:endParaRPr lang="el-GR" dirty="0"/>
          </a:p>
        </p:txBody>
      </p:sp>
    </p:spTree>
    <p:extLst>
      <p:ext uri="{BB962C8B-B14F-4D97-AF65-F5344CB8AC3E}">
        <p14:creationId xmlns:p14="http://schemas.microsoft.com/office/powerpoint/2010/main" xmlns="" val="1492953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solidFill>
                  <a:srgbClr val="1C4054"/>
                </a:solidFill>
                <a:effectLst/>
                <a:latin typeface="Noto Serif"/>
              </a:rPr>
              <a:t>2. Επαγγελματική ανάπτυξη</a:t>
            </a:r>
            <a:br>
              <a:rPr lang="el-GR" b="1" dirty="0" smtClean="0">
                <a:solidFill>
                  <a:srgbClr val="1C4054"/>
                </a:solidFill>
                <a:effectLst/>
                <a:latin typeface="Noto Serif"/>
              </a:rPr>
            </a:br>
            <a:endParaRPr lang="el-GR" dirty="0"/>
          </a:p>
        </p:txBody>
      </p:sp>
      <p:sp>
        <p:nvSpPr>
          <p:cNvPr id="3" name="Θέση περιεχομένου 2"/>
          <p:cNvSpPr>
            <a:spLocks noGrp="1"/>
          </p:cNvSpPr>
          <p:nvPr>
            <p:ph idx="1"/>
          </p:nvPr>
        </p:nvSpPr>
        <p:spPr>
          <a:xfrm>
            <a:off x="179512" y="1052736"/>
            <a:ext cx="8712968" cy="5286201"/>
          </a:xfrm>
        </p:spPr>
        <p:txBody>
          <a:bodyPr>
            <a:normAutofit fontScale="70000" lnSpcReduction="20000"/>
          </a:bodyPr>
          <a:lstStyle/>
          <a:p>
            <a:pPr fontAlgn="base"/>
            <a:r>
              <a:rPr lang="el-GR" b="0" dirty="0" smtClean="0">
                <a:solidFill>
                  <a:srgbClr val="69665E"/>
                </a:solidFill>
                <a:effectLst/>
                <a:latin typeface="Noto Sans"/>
              </a:rPr>
              <a:t>Το </a:t>
            </a:r>
            <a:r>
              <a:rPr lang="el-GR" b="0" dirty="0" err="1" smtClean="0">
                <a:solidFill>
                  <a:srgbClr val="69665E"/>
                </a:solidFill>
                <a:effectLst/>
                <a:latin typeface="Noto Sans"/>
              </a:rPr>
              <a:t>eTwinning</a:t>
            </a:r>
            <a:r>
              <a:rPr lang="el-GR" b="0" dirty="0" smtClean="0">
                <a:solidFill>
                  <a:srgbClr val="69665E"/>
                </a:solidFill>
                <a:effectLst/>
                <a:latin typeface="Noto Sans"/>
              </a:rPr>
              <a:t> προσφέρει πλήθος </a:t>
            </a:r>
            <a:r>
              <a:rPr lang="el-GR" b="0" u="sng" dirty="0" smtClean="0">
                <a:solidFill>
                  <a:srgbClr val="1C4054"/>
                </a:solidFill>
                <a:effectLst/>
                <a:latin typeface="inherit"/>
                <a:hlinkClick r:id="rId2"/>
              </a:rPr>
              <a:t>ευκαιριών επαγγελματικής ανάπτυξης</a:t>
            </a:r>
            <a:r>
              <a:rPr lang="el-GR" b="0" dirty="0" smtClean="0">
                <a:solidFill>
                  <a:srgbClr val="69665E"/>
                </a:solidFill>
                <a:effectLst/>
                <a:latin typeface="Noto Sans"/>
              </a:rPr>
              <a:t> μέσω διαδικτύου σε Ευρωπαϊκό επίπεδο για όλα τα μέλη της κοινότητας. </a:t>
            </a:r>
          </a:p>
          <a:p>
            <a:pPr fontAlgn="base"/>
            <a:endParaRPr lang="el-GR" b="0" dirty="0" smtClean="0">
              <a:solidFill>
                <a:srgbClr val="69665E"/>
              </a:solidFill>
              <a:effectLst/>
              <a:latin typeface="Noto Sans"/>
            </a:endParaRPr>
          </a:p>
          <a:p>
            <a:pPr fontAlgn="base"/>
            <a:r>
              <a:rPr lang="el-GR" b="0" dirty="0" smtClean="0">
                <a:solidFill>
                  <a:srgbClr val="69665E"/>
                </a:solidFill>
                <a:effectLst/>
                <a:latin typeface="Noto Sans"/>
              </a:rPr>
              <a:t>Για παράδειγμα, οι </a:t>
            </a:r>
            <a:r>
              <a:rPr lang="el-GR" b="0" u="sng" dirty="0" smtClean="0">
                <a:solidFill>
                  <a:srgbClr val="1C4054"/>
                </a:solidFill>
                <a:effectLst/>
                <a:latin typeface="inherit"/>
                <a:hlinkClick r:id="rId3"/>
              </a:rPr>
              <a:t>Εκδηλώσεις Μάθησης</a:t>
            </a:r>
            <a:r>
              <a:rPr lang="el-GR" b="0" dirty="0" smtClean="0">
                <a:solidFill>
                  <a:srgbClr val="69665E"/>
                </a:solidFill>
                <a:effectLst/>
                <a:latin typeface="Noto Sans"/>
              </a:rPr>
              <a:t> είναι εξαιρετικά δημοφιλείς, εντατικές εκδηλώσεις μέσω διαδικτύου διάρκειας 10-15 ημερών πάνω σε διάφορα θέματα. Την ευθύνη της οργάνωσής τους φέρει ένας ειδικός και περιλαμβάνουν ενεργή δουλειά και συζήτηση μεταξύ των εκπαιδευτικών.</a:t>
            </a:r>
          </a:p>
          <a:p>
            <a:pPr fontAlgn="base"/>
            <a:endParaRPr lang="el-GR" b="0" dirty="0" smtClean="0">
              <a:solidFill>
                <a:srgbClr val="69665E"/>
              </a:solidFill>
              <a:effectLst/>
              <a:latin typeface="Noto Sans"/>
            </a:endParaRPr>
          </a:p>
          <a:p>
            <a:pPr fontAlgn="base"/>
            <a:r>
              <a:rPr lang="el-GR" b="0" dirty="0" smtClean="0">
                <a:solidFill>
                  <a:srgbClr val="69665E"/>
                </a:solidFill>
                <a:effectLst/>
                <a:latin typeface="Noto Sans"/>
              </a:rPr>
              <a:t>Η </a:t>
            </a:r>
            <a:r>
              <a:rPr lang="el-GR" b="0" u="sng" dirty="0" smtClean="0">
                <a:solidFill>
                  <a:srgbClr val="1C4054"/>
                </a:solidFill>
                <a:effectLst/>
                <a:latin typeface="inherit"/>
                <a:hlinkClick r:id="rId4"/>
              </a:rPr>
              <a:t>έκθεση αξιολόγησης του 2015</a:t>
            </a:r>
            <a:r>
              <a:rPr lang="el-GR" b="0" dirty="0" smtClean="0">
                <a:solidFill>
                  <a:srgbClr val="69665E"/>
                </a:solidFill>
                <a:effectLst/>
                <a:latin typeface="Noto Sans"/>
              </a:rPr>
              <a:t> διαπίστωσε ότι το </a:t>
            </a:r>
            <a:r>
              <a:rPr lang="el-GR" b="0" dirty="0" err="1" smtClean="0">
                <a:solidFill>
                  <a:srgbClr val="69665E"/>
                </a:solidFill>
                <a:effectLst/>
                <a:latin typeface="Noto Sans"/>
              </a:rPr>
              <a:t>eTwinning</a:t>
            </a:r>
            <a:r>
              <a:rPr lang="el-GR" b="0" dirty="0" smtClean="0">
                <a:solidFill>
                  <a:srgbClr val="69665E"/>
                </a:solidFill>
                <a:effectLst/>
                <a:latin typeface="Noto Sans"/>
              </a:rPr>
              <a:t> είχε βελτιώσει τις </a:t>
            </a:r>
            <a:r>
              <a:rPr lang="el-GR" b="0" dirty="0" err="1" smtClean="0">
                <a:solidFill>
                  <a:srgbClr val="69665E"/>
                </a:solidFill>
                <a:effectLst/>
                <a:latin typeface="Noto Sans"/>
              </a:rPr>
              <a:t>διαθεματικές</a:t>
            </a:r>
            <a:r>
              <a:rPr lang="el-GR" b="0" dirty="0" smtClean="0">
                <a:solidFill>
                  <a:srgbClr val="69665E"/>
                </a:solidFill>
                <a:effectLst/>
                <a:latin typeface="Noto Sans"/>
              </a:rPr>
              <a:t> δεξιότητες του 91% των ερωτηθέντων και το 89% των εκπαιδευτικών ανέφεραν ότι βελτιώθηκαν οι δεξιότητές τους στις ξένες γλώσσες για διδασκαλία και οι δεξιότητες βασιζόμενης σε έργα διδασκαλίας χάρη στο </a:t>
            </a:r>
            <a:r>
              <a:rPr lang="el-GR" b="0" dirty="0" err="1" smtClean="0">
                <a:solidFill>
                  <a:srgbClr val="69665E"/>
                </a:solidFill>
                <a:effectLst/>
                <a:latin typeface="Noto Sans"/>
              </a:rPr>
              <a:t>eTwinning</a:t>
            </a:r>
            <a:r>
              <a:rPr lang="el-GR" b="0" dirty="0" smtClean="0">
                <a:solidFill>
                  <a:srgbClr val="69665E"/>
                </a:solidFill>
                <a:effectLst/>
                <a:latin typeface="Noto Sans"/>
              </a:rPr>
              <a:t>.</a:t>
            </a:r>
          </a:p>
          <a:p>
            <a:endParaRPr lang="el-GR" dirty="0"/>
          </a:p>
        </p:txBody>
      </p:sp>
      <p:sp>
        <p:nvSpPr>
          <p:cNvPr id="4" name="TextBox 3"/>
          <p:cNvSpPr txBox="1"/>
          <p:nvPr/>
        </p:nvSpPr>
        <p:spPr>
          <a:xfrm>
            <a:off x="3358805" y="6239053"/>
            <a:ext cx="5796136" cy="646331"/>
          </a:xfrm>
          <a:prstGeom prst="rect">
            <a:avLst/>
          </a:prstGeom>
          <a:noFill/>
        </p:spPr>
        <p:txBody>
          <a:bodyPr wrap="square" rtlCol="0">
            <a:spAutoFit/>
          </a:bodyPr>
          <a:lstStyle/>
          <a:p>
            <a:r>
              <a:rPr lang="el-GR" dirty="0" smtClean="0"/>
              <a:t>(</a:t>
            </a:r>
            <a:r>
              <a:rPr lang="en-US" dirty="0" smtClean="0"/>
              <a:t>https://www.schooleducationgateway.eu/el/pub/resources/tutorials/etwinning--the-largest-commun.htm</a:t>
            </a:r>
            <a:r>
              <a:rPr lang="el-GR" dirty="0" smtClean="0"/>
              <a:t>)</a:t>
            </a:r>
            <a:endParaRPr lang="el-GR" dirty="0"/>
          </a:p>
        </p:txBody>
      </p:sp>
    </p:spTree>
    <p:extLst>
      <p:ext uri="{BB962C8B-B14F-4D97-AF65-F5344CB8AC3E}">
        <p14:creationId xmlns:p14="http://schemas.microsoft.com/office/powerpoint/2010/main" xmlns="" val="95979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b="1" dirty="0" smtClean="0">
                <a:solidFill>
                  <a:srgbClr val="1C4054"/>
                </a:solidFill>
                <a:latin typeface="Noto Serif"/>
              </a:rPr>
              <a:t>3. ΑΝΑΓΝΩΡΙΣΗ</a:t>
            </a:r>
            <a:r>
              <a:rPr lang="el-GR" sz="4000" b="1" dirty="0">
                <a:solidFill>
                  <a:srgbClr val="1C4054"/>
                </a:solidFill>
                <a:latin typeface="Noto Serif"/>
              </a:rPr>
              <a:t/>
            </a:r>
            <a:br>
              <a:rPr lang="el-GR" sz="4000" b="1" dirty="0">
                <a:solidFill>
                  <a:srgbClr val="1C4054"/>
                </a:solidFill>
                <a:latin typeface="Noto Serif"/>
              </a:rPr>
            </a:br>
            <a:endParaRPr lang="el-GR" dirty="0"/>
          </a:p>
        </p:txBody>
      </p:sp>
      <p:sp>
        <p:nvSpPr>
          <p:cNvPr id="3" name="Θέση περιεχομένου 2"/>
          <p:cNvSpPr>
            <a:spLocks noGrp="1"/>
          </p:cNvSpPr>
          <p:nvPr>
            <p:ph idx="1"/>
          </p:nvPr>
        </p:nvSpPr>
        <p:spPr>
          <a:xfrm>
            <a:off x="4788024" y="1556792"/>
            <a:ext cx="4355976" cy="4525963"/>
          </a:xfrm>
        </p:spPr>
        <p:txBody>
          <a:bodyPr/>
          <a:lstStyle/>
          <a:p>
            <a:pPr marL="0" indent="0">
              <a:buNone/>
            </a:pPr>
            <a:r>
              <a:rPr lang="el-GR" dirty="0" smtClean="0"/>
              <a:t>α. ΕΘΝΙΚΗ ΕΤΙΚΕΤΑ ΠΟΙΟΤΗΤΑΣ</a:t>
            </a:r>
          </a:p>
          <a:p>
            <a:pPr marL="0" indent="0">
              <a:buNone/>
            </a:pPr>
            <a:r>
              <a:rPr lang="el-GR" dirty="0" smtClean="0"/>
              <a:t>β. ΕΥΡΩΠΑΪΚΗ ΕΤΙΚΕΤΑ ΠΟΙΟΤΗΤΑΣ</a:t>
            </a:r>
          </a:p>
          <a:p>
            <a:pPr marL="0" indent="0">
              <a:buNone/>
            </a:pPr>
            <a:r>
              <a:rPr lang="el-GR" dirty="0" smtClean="0"/>
              <a:t>γ.</a:t>
            </a:r>
            <a:r>
              <a:rPr lang="en-US" dirty="0" smtClean="0"/>
              <a:t>ETWINNING PORTFOLIO</a:t>
            </a:r>
          </a:p>
          <a:p>
            <a:pPr marL="0" indent="0">
              <a:buNone/>
            </a:pPr>
            <a:r>
              <a:rPr lang="el-GR" dirty="0" smtClean="0"/>
              <a:t>δ. ΣΧΟΛΕΙΑ </a:t>
            </a:r>
            <a:r>
              <a:rPr lang="en-US" dirty="0" smtClean="0"/>
              <a:t>ETWINNING</a:t>
            </a:r>
            <a:endParaRPr lang="el-GR" dirty="0"/>
          </a:p>
        </p:txBody>
      </p:sp>
      <p:sp>
        <p:nvSpPr>
          <p:cNvPr id="4" name="TextBox 3"/>
          <p:cNvSpPr txBox="1"/>
          <p:nvPr/>
        </p:nvSpPr>
        <p:spPr>
          <a:xfrm>
            <a:off x="179512" y="1268760"/>
            <a:ext cx="4320480" cy="5632311"/>
          </a:xfrm>
          <a:prstGeom prst="rect">
            <a:avLst/>
          </a:prstGeom>
          <a:noFill/>
        </p:spPr>
        <p:txBody>
          <a:bodyPr wrap="square" rtlCol="0">
            <a:spAutoFit/>
          </a:bodyPr>
          <a:lstStyle/>
          <a:p>
            <a:pPr marL="285750" indent="-285750">
              <a:buFont typeface="Wingdings" pitchFamily="2" charset="2"/>
              <a:buChar char="Ø"/>
            </a:pPr>
            <a:r>
              <a:rPr lang="el-GR" sz="2400" dirty="0" smtClean="0"/>
              <a:t>Στο </a:t>
            </a:r>
            <a:r>
              <a:rPr lang="el-GR" sz="2400" dirty="0" err="1" smtClean="0"/>
              <a:t>eTwinning</a:t>
            </a:r>
            <a:r>
              <a:rPr lang="el-GR" sz="2400" dirty="0" smtClean="0"/>
              <a:t>, η δουλειά μας είναι σημαντική και αξίζει να διαδοθεί και να κερδίσει αναγνώριση σε επίπεδο τοπικό, εθνικό και Ευρωπαϊκό.</a:t>
            </a:r>
          </a:p>
          <a:p>
            <a:r>
              <a:rPr lang="el-GR" sz="2400" dirty="0" smtClean="0"/>
              <a:t> </a:t>
            </a:r>
          </a:p>
          <a:p>
            <a:pPr marL="285750" indent="-285750">
              <a:buFont typeface="Wingdings" pitchFamily="2" charset="2"/>
              <a:buChar char="Ø"/>
            </a:pPr>
            <a:r>
              <a:rPr lang="el-GR" sz="2400" dirty="0" smtClean="0"/>
              <a:t>Το </a:t>
            </a:r>
            <a:r>
              <a:rPr lang="el-GR" sz="2400" dirty="0" err="1" smtClean="0"/>
              <a:t>eTwinning</a:t>
            </a:r>
            <a:r>
              <a:rPr lang="el-GR" sz="2400" dirty="0" smtClean="0"/>
              <a:t> αναγνωρίζει το έργο που εκπονούν εκπαιδευτικοί, μαθητές και σχολεία μέσω των Εθνικών και Ευρωπαϊκών Ετικετών Ποιότητας, των Βραβείων </a:t>
            </a:r>
            <a:r>
              <a:rPr lang="el-GR" sz="2400" dirty="0" err="1" smtClean="0"/>
              <a:t>eTwinning</a:t>
            </a:r>
            <a:r>
              <a:rPr lang="el-GR" sz="2400" dirty="0" smtClean="0"/>
              <a:t>, των Σχολείων </a:t>
            </a:r>
            <a:r>
              <a:rPr lang="el-GR" sz="2400" dirty="0" err="1" smtClean="0"/>
              <a:t>eTwinning</a:t>
            </a:r>
            <a:r>
              <a:rPr lang="el-GR" sz="2400" dirty="0" smtClean="0"/>
              <a:t> και του Ατομικού Φακέλου στο </a:t>
            </a:r>
            <a:r>
              <a:rPr lang="el-GR" sz="2400" dirty="0" err="1" smtClean="0"/>
              <a:t>eTwinning</a:t>
            </a:r>
            <a:r>
              <a:rPr lang="el-GR" sz="2400" dirty="0" smtClean="0"/>
              <a:t>. </a:t>
            </a:r>
            <a:endParaRPr lang="el-GR" sz="2400" dirty="0"/>
          </a:p>
        </p:txBody>
      </p:sp>
      <p:sp>
        <p:nvSpPr>
          <p:cNvPr id="5" name="TextBox 4"/>
          <p:cNvSpPr txBox="1"/>
          <p:nvPr/>
        </p:nvSpPr>
        <p:spPr>
          <a:xfrm>
            <a:off x="5940152" y="6237312"/>
            <a:ext cx="3203848" cy="646331"/>
          </a:xfrm>
          <a:prstGeom prst="rect">
            <a:avLst/>
          </a:prstGeom>
          <a:noFill/>
        </p:spPr>
        <p:txBody>
          <a:bodyPr wrap="square" rtlCol="0">
            <a:spAutoFit/>
          </a:bodyPr>
          <a:lstStyle/>
          <a:p>
            <a:r>
              <a:rPr lang="el-GR" dirty="0" smtClean="0"/>
              <a:t>(</a:t>
            </a:r>
            <a:r>
              <a:rPr lang="en-US" dirty="0" smtClean="0"/>
              <a:t>https://www.etwinning.net/el/pub/benefits.htm</a:t>
            </a:r>
            <a:r>
              <a:rPr lang="el-GR" dirty="0" smtClean="0"/>
              <a:t>)</a:t>
            </a:r>
            <a:endParaRPr lang="el-GR" dirty="0"/>
          </a:p>
        </p:txBody>
      </p:sp>
    </p:spTree>
    <p:extLst>
      <p:ext uri="{BB962C8B-B14F-4D97-AF65-F5344CB8AC3E}">
        <p14:creationId xmlns:p14="http://schemas.microsoft.com/office/powerpoint/2010/main" xmlns="" val="136592356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197</TotalTime>
  <Words>1769</Words>
  <Application>Microsoft Office PowerPoint</Application>
  <PresentationFormat>Προβολή στην οθόνη (4:3)</PresentationFormat>
  <Paragraphs>250</Paragraphs>
  <Slides>27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27</vt:i4>
      </vt:variant>
    </vt:vector>
  </HeadingPairs>
  <TitlesOfParts>
    <vt:vector size="28" baseType="lpstr">
      <vt:lpstr>Θέμα του Office</vt:lpstr>
      <vt:lpstr>eTwinning:  Η κοινότητα για τα σχολεία στην Ευρώπη  School Education Gateway:  Η διαδικτυακή πλατφόρμα της Ευρώπης για τη σχολική εκπαίδευση </vt:lpstr>
      <vt:lpstr>Βασικές πληροφορίες</vt:lpstr>
      <vt:lpstr>Τι είναι το eTwinning; </vt:lpstr>
      <vt:lpstr>Εργαλεία eTwinning </vt:lpstr>
      <vt:lpstr>Πώς θα ξεκινήσω; Τα υλικά αυτοδιδασκαλίας του eTwinning </vt:lpstr>
      <vt:lpstr>Οφέλη Γιατί να γίνετε eTwinner; </vt:lpstr>
      <vt:lpstr>1. Συνεργατικά διαδικτυακά έργα </vt:lpstr>
      <vt:lpstr>2. Επαγγελματική ανάπτυξη </vt:lpstr>
      <vt:lpstr>3. ΑΝΑΓΝΩΡΙΣΗ </vt:lpstr>
      <vt:lpstr>3α. ΕΘΝΙΚΗ ΕΤΙΚΕΤΑ ΠΟΙΟΤΗΤΑΣ </vt:lpstr>
      <vt:lpstr>3β. ΕΥΡΩΠΑΪΚΗ ΕΤΙΚΕΤΑ ΠΟΙΟΤΗΤΑΣ </vt:lpstr>
      <vt:lpstr>3γ. eTwinning Portfolio </vt:lpstr>
      <vt:lpstr>3δ. Ετικέτα Σχολείου eTwinning»</vt:lpstr>
      <vt:lpstr>Προϋποθέσεις συμμετοχής </vt:lpstr>
      <vt:lpstr>Ανταμοιβές στα «Σχολεία eTwinning»</vt:lpstr>
      <vt:lpstr>4. Ευρωπαϊκά Βραβεία eTwinning </vt:lpstr>
      <vt:lpstr>Πληροφορίες και μέσα Κοινωνικής δικτύωσης </vt:lpstr>
      <vt:lpstr>Τι είναι το School Education Gateway</vt:lpstr>
      <vt:lpstr>Τέσσερις καλοί λόγοι για να χρησιμοποιήσετε την πλατφόρμα </vt:lpstr>
      <vt:lpstr>Teacher Academy</vt:lpstr>
      <vt:lpstr>Κατάλογος Μαθημάτων στο Teacher Academy </vt:lpstr>
      <vt:lpstr>Διδακτικά Υλικά του  Teacher Academy </vt:lpstr>
      <vt:lpstr>Ευκαιρίες Erasmus+</vt:lpstr>
      <vt:lpstr>Διαθέσιμα διαδικτυακά σεμινάρια</vt:lpstr>
      <vt:lpstr>Πληροφορίες και μέσα Κοινωνικής δικτύωσης </vt:lpstr>
      <vt:lpstr>Βιβλιογραφία</vt:lpstr>
      <vt:lpstr>Ευχαριστώ για τον χρόνο σας!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Tonia Leonidou</dc:creator>
  <cp:lastModifiedBy>Eidiko</cp:lastModifiedBy>
  <cp:revision>52</cp:revision>
  <dcterms:created xsi:type="dcterms:W3CDTF">2022-01-21T17:52:01Z</dcterms:created>
  <dcterms:modified xsi:type="dcterms:W3CDTF">2022-02-04T05:53:47Z</dcterms:modified>
</cp:coreProperties>
</file>